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1495" r:id="rId6"/>
    <p:sldId id="1496" r:id="rId7"/>
    <p:sldId id="1497" r:id="rId8"/>
    <p:sldId id="1500" r:id="rId9"/>
    <p:sldId id="1488" r:id="rId10"/>
    <p:sldId id="1490" r:id="rId11"/>
    <p:sldId id="1491" r:id="rId12"/>
    <p:sldId id="1492" r:id="rId13"/>
    <p:sldId id="1494" r:id="rId14"/>
    <p:sldId id="1499" r:id="rId15"/>
    <p:sldId id="262" r:id="rId16"/>
    <p:sldId id="273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E0628-4AA0-4EF8-8180-3F0D7808901E}" type="datetimeFigureOut">
              <a:rPr lang="de-DE" smtClean="0"/>
              <a:t>16.06.2020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892C3-0485-468F-A7AE-A798A2BA1B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14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9953993" y="2531268"/>
            <a:ext cx="1608000" cy="215531"/>
          </a:xfrm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b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buFontTx/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noProof="0" dirty="0"/>
              <a:t>Ort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719999" y="2268012"/>
            <a:ext cx="2731861" cy="478788"/>
          </a:xfrm>
        </p:spPr>
        <p:txBody>
          <a:bodyPr anchor="t"/>
          <a:lstStyle>
            <a:lvl1pPr marL="0" indent="0">
              <a:lnSpc>
                <a:spcPct val="110000"/>
              </a:lnSpc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buFontTx/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Position, ASAM </a:t>
            </a:r>
            <a:r>
              <a:rPr lang="en-US" noProof="0" dirty="0" err="1"/>
              <a:t>e.V</a:t>
            </a:r>
            <a:r>
              <a:rPr lang="en-US" noProof="0" dirty="0"/>
              <a:t>.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060700"/>
            <a:ext cx="12188825" cy="3076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999" y="434183"/>
            <a:ext cx="9144000" cy="545934"/>
          </a:xfr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999" y="1021895"/>
            <a:ext cx="9144000" cy="38671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Subline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3865717" y="2268012"/>
            <a:ext cx="3128962" cy="478788"/>
          </a:xfrm>
        </p:spPr>
        <p:txBody>
          <a:bodyPr anchor="t"/>
          <a:lstStyle>
            <a:lvl1pPr marL="0" indent="0">
              <a:lnSpc>
                <a:spcPct val="110000"/>
              </a:lnSpc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buFontTx/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ASAM </a:t>
            </a:r>
            <a:r>
              <a:rPr lang="en-US" noProof="0" dirty="0" err="1"/>
              <a:t>e.V</a:t>
            </a:r>
            <a:r>
              <a:rPr lang="en-US" noProof="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274800"/>
            <a:ext cx="4608000" cy="441757"/>
          </a:xfrm>
          <a:prstGeom prst="rect">
            <a:avLst/>
          </a:prstGeom>
        </p:spPr>
      </p:pic>
      <p:sp>
        <p:nvSpPr>
          <p:cNvPr id="10" name="Datumsplatzhalter 2"/>
          <p:cNvSpPr>
            <a:spLocks noGrp="1"/>
          </p:cNvSpPr>
          <p:nvPr>
            <p:ph type="dt" sz="half" idx="2"/>
          </p:nvPr>
        </p:nvSpPr>
        <p:spPr>
          <a:xfrm>
            <a:off x="9953992" y="2267773"/>
            <a:ext cx="1608001" cy="26349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lang="de-DE" sz="160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  <a:buClr>
                <a:srgbClr val="3C3C3C"/>
              </a:buClr>
            </a:pPr>
            <a:fld id="{A0EDBD93-B964-454E-A703-B4ADF9CC0469}" type="datetime4">
              <a:rPr lang="de-DE" smtClean="0"/>
              <a:t>16. Juni 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62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Title and Content_List with Headlin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414000"/>
            <a:ext cx="9122400" cy="302400"/>
          </a:xfrm>
        </p:spPr>
        <p:txBody>
          <a:bodyPr anchor="t"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4"/>
          <p:cNvSpPr txBox="1">
            <a:spLocks/>
          </p:cNvSpPr>
          <p:nvPr userDrawn="1"/>
        </p:nvSpPr>
        <p:spPr>
          <a:xfrm>
            <a:off x="719999" y="6487200"/>
            <a:ext cx="3888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b="1" kern="1200">
                <a:solidFill>
                  <a:srgbClr val="006E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19999" y="1531938"/>
            <a:ext cx="10694126" cy="4435475"/>
          </a:xfrm>
        </p:spPr>
        <p:txBody>
          <a:bodyPr tIns="0" rIns="0" bIns="0"/>
          <a:lstStyle>
            <a:lvl1pPr marL="0" indent="0">
              <a:spcAft>
                <a:spcPts val="1200"/>
              </a:spcAft>
              <a:buNone/>
              <a:defRPr lang="de-DE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noProof="0" dirty="0" err="1"/>
              <a:t>Textheader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  <p:sp>
        <p:nvSpPr>
          <p:cNvPr id="11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5434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414000"/>
            <a:ext cx="9122400" cy="30240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  <p:sp>
        <p:nvSpPr>
          <p:cNvPr id="9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86745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0" y="0"/>
            <a:ext cx="12189599" cy="6318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999" y="1452676"/>
            <a:ext cx="9144000" cy="597349"/>
          </a:xfrm>
        </p:spPr>
        <p:txBody>
          <a:bodyPr anchor="t">
            <a:noAutofit/>
          </a:bodyPr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9926" y="6444394"/>
            <a:ext cx="410307" cy="2977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00" b="1">
                <a:solidFill>
                  <a:srgbClr val="006E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711A28-BF79-4A08-BA6B-10523C54D8C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8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0" y="0"/>
            <a:ext cx="12189599" cy="6318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ctrTitle" hasCustomPrompt="1"/>
          </p:nvPr>
        </p:nvSpPr>
        <p:spPr>
          <a:xfrm>
            <a:off x="719999" y="1452677"/>
            <a:ext cx="9144000" cy="39471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</a:t>
            </a:r>
            <a:r>
              <a:rPr lang="en-US" noProof="0" dirty="0"/>
              <a:t>you for your </a:t>
            </a:r>
            <a:r>
              <a:rPr lang="en-US" dirty="0"/>
              <a:t>attention!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999" y="4317457"/>
            <a:ext cx="5069716" cy="1561971"/>
          </a:xfrm>
        </p:spPr>
        <p:txBody>
          <a:bodyPr/>
          <a:lstStyle>
            <a:lvl1pPr marL="0" indent="0">
              <a:lnSpc>
                <a:spcPts val="21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ts val="2100"/>
              </a:lnSpc>
            </a:pPr>
            <a:r>
              <a:rPr lang="en-US" sz="1600" noProof="0" dirty="0">
                <a:solidFill>
                  <a:schemeClr val="bg1"/>
                </a:solidFill>
              </a:rPr>
              <a:t>Contact Information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9926" y="6444394"/>
            <a:ext cx="410307" cy="2977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00" b="1">
                <a:solidFill>
                  <a:srgbClr val="006E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711A28-BF79-4A08-BA6B-10523C54D8C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62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414000"/>
            <a:ext cx="9122400" cy="302400"/>
          </a:xfrm>
        </p:spPr>
        <p:txBody>
          <a:bodyPr anchor="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/>
              <a:t>Click to edit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20725" y="1531938"/>
            <a:ext cx="10693400" cy="443547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err="1"/>
              <a:t>Formatvorlagen</a:t>
            </a:r>
            <a:r>
              <a:rPr lang="en-US" noProof="0"/>
              <a:t> des </a:t>
            </a:r>
            <a:r>
              <a:rPr lang="en-US" noProof="0" err="1"/>
              <a:t>Textmasters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4"/>
            <a:r>
              <a:rPr lang="en-US" noProof="0" err="1"/>
              <a:t>Fünfte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8"/>
            <a:endParaRPr lang="en-US" noProof="0"/>
          </a:p>
          <a:p>
            <a:pPr lvl="8"/>
            <a:endParaRPr lang="en-US" noProof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0" y="0"/>
            <a:ext cx="12189599" cy="6318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999" y="1429817"/>
            <a:ext cx="9144000" cy="394710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999" y="1891562"/>
            <a:ext cx="9144000" cy="392763"/>
          </a:xfrm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9926" y="6444394"/>
            <a:ext cx="410307" cy="2977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00" b="1">
                <a:solidFill>
                  <a:srgbClr val="006E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711A28-BF79-4A08-BA6B-10523C54D8C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3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0" y="0"/>
            <a:ext cx="12189599" cy="6318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999" y="1429817"/>
            <a:ext cx="6807637" cy="394710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999" y="1891562"/>
            <a:ext cx="6807637" cy="392763"/>
          </a:xfrm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err="1"/>
              <a:t>Subheadline</a:t>
            </a:r>
            <a:r>
              <a:rPr lang="en-US" noProof="0" dirty="0"/>
              <a:t> &amp; image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7696200" y="0"/>
            <a:ext cx="4492625" cy="63182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9926" y="6444394"/>
            <a:ext cx="410307" cy="2977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00" b="1">
                <a:solidFill>
                  <a:srgbClr val="006E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711A28-BF79-4A08-BA6B-10523C54D8C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6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414000"/>
            <a:ext cx="9122400" cy="30240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20725" y="1531938"/>
            <a:ext cx="10693400" cy="443547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3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414000"/>
            <a:ext cx="9122400" cy="30240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720725" y="1531938"/>
            <a:ext cx="10693400" cy="4435475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413805"/>
            <a:ext cx="9122400" cy="30240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21200" y="1530350"/>
            <a:ext cx="10148400" cy="719138"/>
          </a:xfrm>
          <a:solidFill>
            <a:srgbClr val="DFDAD7"/>
          </a:solidFill>
        </p:spPr>
        <p:txBody>
          <a:bodyPr vert="horz" lIns="180000" tIns="0" rIns="0" bIns="0" rtlCol="0" anchor="t">
            <a:noAutofit/>
          </a:bodyPr>
          <a:lstStyle>
            <a:lvl1pPr marL="0" indent="0">
              <a:buNone/>
              <a:defRPr lang="en-US" sz="2000" b="1" dirty="0"/>
            </a:lvl1pPr>
          </a:lstStyle>
          <a:p>
            <a:pPr lvl="0">
              <a:buFontTx/>
            </a:pPr>
            <a:r>
              <a:rPr lang="en-US" noProof="0" dirty="0"/>
              <a:t>Click to add agenda point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21200" y="2322263"/>
            <a:ext cx="10148400" cy="719138"/>
          </a:xfrm>
          <a:solidFill>
            <a:srgbClr val="DFDAD7"/>
          </a:solidFill>
        </p:spPr>
        <p:txBody>
          <a:bodyPr lIns="180000" anchor="t"/>
          <a:lstStyle>
            <a:lvl1pPr marL="0" indent="0" algn="l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Click to add agenda point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321200" y="3114175"/>
            <a:ext cx="10148400" cy="719138"/>
          </a:xfrm>
          <a:solidFill>
            <a:srgbClr val="DFDAD7"/>
          </a:solidFill>
        </p:spPr>
        <p:txBody>
          <a:bodyPr lIns="180000" anchor="t"/>
          <a:lstStyle>
            <a:lvl1pPr marL="0" indent="0" algn="l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Click to add agenda point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1321200" y="3906087"/>
            <a:ext cx="10148400" cy="719138"/>
          </a:xfrm>
          <a:solidFill>
            <a:srgbClr val="DFDAD7"/>
          </a:solidFill>
        </p:spPr>
        <p:txBody>
          <a:bodyPr lIns="180000" anchor="t"/>
          <a:lstStyle>
            <a:lvl1pPr marL="0" indent="0" algn="l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Click to add agenda point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321200" y="4698000"/>
            <a:ext cx="10148400" cy="719138"/>
          </a:xfrm>
          <a:solidFill>
            <a:srgbClr val="DFDAD7"/>
          </a:solidFill>
        </p:spPr>
        <p:txBody>
          <a:bodyPr lIns="180000" anchor="t"/>
          <a:lstStyle>
            <a:lvl1pPr marL="0" indent="0" algn="l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Click to add agenda point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720000" y="1530350"/>
            <a:ext cx="529200" cy="720000"/>
          </a:xfrm>
          <a:solidFill>
            <a:srgbClr val="DFDAD7"/>
          </a:solidFill>
        </p:spPr>
        <p:txBody>
          <a:bodyPr vert="horz" lIns="0" tIns="0" rIns="0" bIns="0" rtlCol="0" anchor="t">
            <a:noAutofit/>
          </a:bodyPr>
          <a:lstStyle>
            <a:lvl1pPr marL="0" indent="0" algn="ctr">
              <a:buNone/>
              <a:defRPr lang="en-US" sz="2000" b="1" dirty="0"/>
            </a:lvl1pPr>
          </a:lstStyle>
          <a:p>
            <a:pPr lvl="0" algn="ctr">
              <a:buFontTx/>
            </a:pPr>
            <a:r>
              <a:rPr lang="en-US" noProof="0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720000" y="2322263"/>
            <a:ext cx="529200" cy="720000"/>
          </a:xfrm>
          <a:solidFill>
            <a:srgbClr val="DFDAD7"/>
          </a:solidFill>
        </p:spPr>
        <p:txBody>
          <a:bodyPr anchor="t"/>
          <a:lstStyle>
            <a:lvl1pPr marL="0" indent="0" algn="ctr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3114176"/>
            <a:ext cx="529200" cy="720000"/>
          </a:xfrm>
          <a:solidFill>
            <a:srgbClr val="DFDAD7"/>
          </a:solidFill>
        </p:spPr>
        <p:txBody>
          <a:bodyPr anchor="t"/>
          <a:lstStyle>
            <a:lvl1pPr marL="0" indent="0" algn="ctr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720000" y="3906089"/>
            <a:ext cx="529200" cy="720000"/>
          </a:xfrm>
          <a:solidFill>
            <a:srgbClr val="DFDAD7"/>
          </a:solidFill>
        </p:spPr>
        <p:txBody>
          <a:bodyPr anchor="t"/>
          <a:lstStyle>
            <a:lvl1pPr marL="0" indent="0" algn="ctr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#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720000" y="4698000"/>
            <a:ext cx="529200" cy="720000"/>
          </a:xfrm>
          <a:solidFill>
            <a:srgbClr val="DFDAD7"/>
          </a:solidFill>
        </p:spPr>
        <p:txBody>
          <a:bodyPr anchor="t"/>
          <a:lstStyle>
            <a:lvl1pPr marL="0" indent="0" algn="ctr">
              <a:buFontTx/>
              <a:buNone/>
              <a:defRPr sz="2000" b="1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noProof="0" dirty="0"/>
              <a:t>#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2"/>
          <p:cNvSpPr>
            <a:spLocks noGrp="1"/>
          </p:cNvSpPr>
          <p:nvPr>
            <p:ph sz="quarter" idx="27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5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413805"/>
            <a:ext cx="9122400" cy="30240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399" y="1531938"/>
            <a:ext cx="5099726" cy="4426062"/>
          </a:xfrm>
        </p:spPr>
        <p:txBody>
          <a:bodyPr anchor="t"/>
          <a:lstStyle>
            <a:lvl1pPr marL="252000" indent="-252000">
              <a:buFont typeface="Arial" panose="020B0604020202020204" pitchFamily="34" charset="0"/>
              <a:buChar char="•"/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719999" y="1541351"/>
            <a:ext cx="5099726" cy="4426062"/>
          </a:xfrm>
        </p:spPr>
        <p:txBody>
          <a:bodyPr anchor="t"/>
          <a:lstStyle>
            <a:lvl1pPr marL="252000" indent="-2520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endParaRPr lang="en-US" noProof="0" dirty="0"/>
          </a:p>
          <a:p>
            <a:pPr lvl="0"/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&amp; Text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399" y="2019300"/>
            <a:ext cx="5099726" cy="3938700"/>
          </a:xfrm>
        </p:spPr>
        <p:txBody>
          <a:bodyPr anchor="t"/>
          <a:lstStyle>
            <a:lvl1pPr marL="252000" indent="-252000">
              <a:buFont typeface="Arial" panose="020B0604020202020204" pitchFamily="34" charset="0"/>
              <a:buChar char="•"/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0"/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1530350"/>
            <a:ext cx="5156486" cy="3079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</a:lstStyle>
          <a:p>
            <a:pPr lvl="0"/>
            <a:r>
              <a:rPr lang="en-US" noProof="0" dirty="0" err="1"/>
              <a:t>Textheader</a:t>
            </a:r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314399" y="1531938"/>
            <a:ext cx="5099726" cy="3079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</a:lstStyle>
          <a:p>
            <a:pPr lvl="0"/>
            <a:r>
              <a:rPr lang="en-US" noProof="0" dirty="0" err="1"/>
              <a:t>Textheader</a:t>
            </a:r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722313" y="2019300"/>
            <a:ext cx="5099726" cy="3938700"/>
          </a:xfrm>
        </p:spPr>
        <p:txBody>
          <a:bodyPr anchor="t"/>
          <a:lstStyle>
            <a:lvl1pPr marL="252000" indent="-252000">
              <a:lnSpc>
                <a:spcPct val="110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10000"/>
              </a:lnSpc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413805"/>
            <a:ext cx="9122400" cy="302400"/>
          </a:xfrm>
        </p:spPr>
        <p:txBody>
          <a:bodyPr anchor="t"/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7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Title and Content_Lis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414000"/>
            <a:ext cx="9122400" cy="302400"/>
          </a:xfrm>
        </p:spPr>
        <p:txBody>
          <a:bodyPr anchor="t"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A516-AC7B-40B6-9666-1498FA803FC4}" type="slidenum">
              <a:rPr lang="en-US" noProof="0" smtClean="0"/>
              <a:t>‹Nr.›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18000"/>
            <a:ext cx="12178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4"/>
          <p:cNvSpPr txBox="1">
            <a:spLocks/>
          </p:cNvSpPr>
          <p:nvPr userDrawn="1"/>
        </p:nvSpPr>
        <p:spPr>
          <a:xfrm>
            <a:off x="719999" y="6487200"/>
            <a:ext cx="3888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b="1" kern="1200">
                <a:solidFill>
                  <a:srgbClr val="006E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971540" y="1932507"/>
            <a:ext cx="10442583" cy="828000"/>
          </a:xfrm>
        </p:spPr>
        <p:txBody>
          <a:bodyPr>
            <a:noAutofit/>
          </a:bodyPr>
          <a:lstStyle>
            <a:lvl1pPr marL="252000" indent="-252000">
              <a:buFont typeface="Arial" panose="020B0604020202020204" pitchFamily="34" charset="0"/>
              <a:buChar char="•"/>
              <a:defRPr/>
            </a:lvl1pPr>
            <a:lvl2pPr marL="2520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971540" y="3310772"/>
            <a:ext cx="10442583" cy="828000"/>
          </a:xfrm>
        </p:spPr>
        <p:txBody>
          <a:bodyPr>
            <a:noAutofit/>
          </a:bodyPr>
          <a:lstStyle>
            <a:lvl1pPr marL="252000" indent="-252000">
              <a:buFont typeface="Arial" panose="020B0604020202020204" pitchFamily="34" charset="0"/>
              <a:buChar char="•"/>
              <a:defRPr/>
            </a:lvl1pPr>
            <a:lvl2pPr marL="2520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720252" y="1531937"/>
            <a:ext cx="10701335" cy="394247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err="1"/>
              <a:t>Textheader</a:t>
            </a:r>
            <a:endParaRPr lang="en-US" noProof="0" dirty="0"/>
          </a:p>
        </p:txBody>
      </p:sp>
      <p:sp>
        <p:nvSpPr>
          <p:cNvPr id="35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26837" y="2911504"/>
            <a:ext cx="10694752" cy="396000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err="1"/>
              <a:t>Textheader</a:t>
            </a:r>
            <a:endParaRPr lang="en-US" noProof="0" dirty="0"/>
          </a:p>
        </p:txBody>
      </p:sp>
      <p:sp>
        <p:nvSpPr>
          <p:cNvPr id="38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971542" y="4694842"/>
            <a:ext cx="10442583" cy="828000"/>
          </a:xfrm>
        </p:spPr>
        <p:txBody>
          <a:bodyPr>
            <a:noAutofit/>
          </a:bodyPr>
          <a:lstStyle>
            <a:lvl1pPr marL="252000" indent="-252000">
              <a:buFont typeface="Arial" panose="020B0604020202020204" pitchFamily="34" charset="0"/>
              <a:buChar char="•"/>
              <a:defRPr/>
            </a:lvl1pPr>
            <a:lvl2pPr marL="2520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9" name="Textplatzhalter 7"/>
          <p:cNvSpPr>
            <a:spLocks noGrp="1"/>
          </p:cNvSpPr>
          <p:nvPr>
            <p:ph type="body" sz="quarter" idx="24" hasCustomPrompt="1"/>
          </p:nvPr>
        </p:nvSpPr>
        <p:spPr>
          <a:xfrm>
            <a:off x="726839" y="4292822"/>
            <a:ext cx="10694752" cy="396000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err="1"/>
              <a:t>Textheader</a:t>
            </a:r>
            <a:endParaRPr lang="en-US" noProof="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00" y="6454800"/>
            <a:ext cx="1080000" cy="269037"/>
          </a:xfrm>
          <a:prstGeom prst="rect">
            <a:avLst/>
          </a:prstGeom>
        </p:spPr>
      </p:pic>
      <p:sp>
        <p:nvSpPr>
          <p:cNvPr id="16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719999" y="837079"/>
            <a:ext cx="9122400" cy="273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aseline="0">
                <a:solidFill>
                  <a:srgbClr val="AEA39C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0034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05140" y="105533"/>
            <a:ext cx="10159528" cy="7005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9926" y="6444394"/>
            <a:ext cx="410307" cy="2977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00" b="1">
                <a:solidFill>
                  <a:srgbClr val="006E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711A28-BF79-4A08-BA6B-10523C54D8C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714663" y="1531938"/>
            <a:ext cx="10699461" cy="4435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69926" y="6023341"/>
            <a:ext cx="2743200" cy="3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de-DE" sz="160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  <a:buClr>
                <a:srgbClr val="3C3C3C"/>
              </a:buClr>
            </a:pPr>
            <a:fld id="{718CDE92-0AAF-4D9B-A06E-34F8D07E188B}" type="datetime4">
              <a:rPr lang="de-DE" smtClean="0"/>
              <a:t>16. Juni 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524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60" r:id="rId5"/>
    <p:sldLayoutId id="2147483656" r:id="rId6"/>
    <p:sldLayoutId id="2147483657" r:id="rId7"/>
    <p:sldLayoutId id="2147483661" r:id="rId8"/>
    <p:sldLayoutId id="2147483662" r:id="rId9"/>
    <p:sldLayoutId id="2147483663" r:id="rId10"/>
    <p:sldLayoutId id="2147483665" r:id="rId11"/>
    <p:sldLayoutId id="2147483658" r:id="rId12"/>
    <p:sldLayoutId id="2147483659" r:id="rId13"/>
    <p:sldLayoutId id="2147483666" r:id="rId14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>
          <a:solidFill>
            <a:srgbClr val="006EA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2000" marR="0" indent="-252000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3C3C3C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marR="0" indent="-252000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3C3C3C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56000" marR="0" indent="-252000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3C3C3C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08000" marR="0" indent="-252000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3C3C3C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60000" marR="0" indent="-252000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3C3C3C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512000" indent="-252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764000" indent="-252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2016000" indent="-252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68000" indent="-252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190" userDrawn="1">
          <p15:clr>
            <a:srgbClr val="F26B43"/>
          </p15:clr>
        </p15:guide>
        <p15:guide id="3" pos="449" userDrawn="1">
          <p15:clr>
            <a:srgbClr val="F26B43"/>
          </p15:clr>
        </p15:guide>
        <p15:guide id="4" orient="horz" pos="453" userDrawn="1">
          <p15:clr>
            <a:srgbClr val="F26B43"/>
          </p15:clr>
        </p15:guide>
        <p15:guide id="5" orient="horz" pos="965" userDrawn="1">
          <p15:clr>
            <a:srgbClr val="F26B43"/>
          </p15:clr>
        </p15:guide>
        <p15:guide id="6" orient="horz" pos="37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ode.asam.net/simulation/proposal/openscenario/1.x/-/jobs/artifacts/master/raw/P2020_OpenSCENARIO_1-x_Project_Proposal.html?job=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asam.net/simulation/proposal/osi/-/jobs/artifacts/master/raw/P2020_OSI_Project_Proposal.html?job=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.asam.net/simulation/proposal/ontology/-/jobs/artifacts/master/raw/proposal/ASAM_Project_Proposal_OpenX_Ontology.html?job=html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A7D52DC-F1F5-4F58-BC3C-ABC37935E1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999" y="2268012"/>
            <a:ext cx="3137626" cy="478788"/>
          </a:xfrm>
        </p:spPr>
        <p:txBody>
          <a:bodyPr/>
          <a:lstStyle/>
          <a:p>
            <a:r>
              <a:rPr lang="en-US" dirty="0"/>
              <a:t>Dr. Klaus Estenfeld</a:t>
            </a:r>
          </a:p>
          <a:p>
            <a:r>
              <a:rPr lang="en-US" dirty="0"/>
              <a:t>Managing Director, ASAM e.V.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9" b="31069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99" y="434183"/>
            <a:ext cx="9144000" cy="545934"/>
          </a:xfrm>
        </p:spPr>
        <p:txBody>
          <a:bodyPr/>
          <a:lstStyle/>
          <a:p>
            <a:r>
              <a:rPr lang="en-US" dirty="0"/>
              <a:t>ASAM</a:t>
            </a:r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272DDDF9-8653-4923-94A9-676CC6155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Standards for Virtual Vehicle Testing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9953992" y="2267772"/>
            <a:ext cx="1680796" cy="478787"/>
          </a:xfrm>
        </p:spPr>
        <p:txBody>
          <a:bodyPr>
            <a:normAutofit lnSpcReduction="10000"/>
          </a:bodyPr>
          <a:lstStyle/>
          <a:p>
            <a:r>
              <a:rPr lang="de-DE" dirty="0"/>
              <a:t>June 02, 2020</a:t>
            </a:r>
          </a:p>
          <a:p>
            <a:r>
              <a:rPr lang="de-DE" dirty="0"/>
              <a:t>VTD Conference</a:t>
            </a:r>
          </a:p>
        </p:txBody>
      </p:sp>
    </p:spTree>
    <p:extLst>
      <p:ext uri="{BB962C8B-B14F-4D97-AF65-F5344CB8AC3E}">
        <p14:creationId xmlns:p14="http://schemas.microsoft.com/office/powerpoint/2010/main" val="377607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193A6-CE7A-4814-88D3-51D58792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ASAM </a:t>
            </a:r>
            <a:r>
              <a:rPr lang="en-US" dirty="0" err="1"/>
              <a:t>OpenODD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4D3A-59DA-4ABB-9698-5A894520A0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Proposal phase (estimated start August)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Ideation Workshop end of April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interest 100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Standardized format for definition of Operational Design Domains (ODDs)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7E8B9F-ACBA-4FDA-90E5-0255F9FFEF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8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C634-7927-4BF3-8193-B2711DBFA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ASAM OpenX: Overview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E5D3941-066C-4E9A-8190-156E6A706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5"/>
          <a:stretch/>
        </p:blipFill>
        <p:spPr>
          <a:xfrm>
            <a:off x="2734688" y="953588"/>
            <a:ext cx="6340390" cy="51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5777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02EA4C6-9772-40CD-9BA2-4C75E90A8C16}"/>
              </a:ext>
            </a:extLst>
          </p:cNvPr>
          <p:cNvGraphicFramePr>
            <a:graphicFrameLocks noGrp="1"/>
          </p:cNvGraphicFramePr>
          <p:nvPr/>
        </p:nvGraphicFramePr>
        <p:xfrm>
          <a:off x="2781632" y="1266385"/>
          <a:ext cx="9172243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325">
                  <a:extLst>
                    <a:ext uri="{9D8B030D-6E8A-4147-A177-3AD203B41FA5}">
                      <a16:colId xmlns:a16="http://schemas.microsoft.com/office/drawing/2014/main" val="3645662037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1251126253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3112233160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129527897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2287940667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3081322195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1056501086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2998235106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2089698909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318424548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3118699582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484666422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1214687513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1854317588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1685838409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369702792"/>
                    </a:ext>
                  </a:extLst>
                </a:gridCol>
                <a:gridCol w="509325">
                  <a:extLst>
                    <a:ext uri="{9D8B030D-6E8A-4147-A177-3AD203B41FA5}">
                      <a16:colId xmlns:a16="http://schemas.microsoft.com/office/drawing/2014/main" val="3454014346"/>
                    </a:ext>
                  </a:extLst>
                </a:gridCol>
                <a:gridCol w="513718">
                  <a:extLst>
                    <a:ext uri="{9D8B030D-6E8A-4147-A177-3AD203B41FA5}">
                      <a16:colId xmlns:a16="http://schemas.microsoft.com/office/drawing/2014/main" val="2504586079"/>
                    </a:ext>
                  </a:extLst>
                </a:gridCol>
              </a:tblGrid>
              <a:tr h="401905">
                <a:tc>
                  <a:txBody>
                    <a:bodyPr/>
                    <a:lstStyle/>
                    <a:p>
                      <a:r>
                        <a:rPr lang="de-DE" sz="1200" dirty="0" err="1"/>
                        <a:t>Dec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Jan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Feb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Apr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Jun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Jul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Aug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Sep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Oct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Nov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Dec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Jan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Feb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Apr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May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499394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503924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190967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77190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06375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78275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833292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546031"/>
                  </a:ext>
                </a:extLst>
              </a:tr>
              <a:tr h="495500">
                <a:tc>
                  <a:txBody>
                    <a:bodyPr/>
                    <a:lstStyle/>
                    <a:p>
                      <a:endParaRPr lang="de-DE" sz="1200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24058"/>
                  </a:ext>
                </a:extLst>
              </a:tr>
              <a:tr h="495500">
                <a:tc>
                  <a:txBody>
                    <a:bodyPr/>
                    <a:lstStyle/>
                    <a:p>
                      <a:endParaRPr lang="de-DE" sz="1200" dirty="0"/>
                    </a:p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660160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BFE4AEA-9D89-4BE8-8172-E0932E04686F}"/>
              </a:ext>
            </a:extLst>
          </p:cNvPr>
          <p:cNvGraphicFramePr>
            <a:graphicFrameLocks noGrp="1"/>
          </p:cNvGraphicFramePr>
          <p:nvPr/>
        </p:nvGraphicFramePr>
        <p:xfrm>
          <a:off x="719999" y="1266386"/>
          <a:ext cx="2015067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067">
                  <a:extLst>
                    <a:ext uri="{9D8B030D-6E8A-4147-A177-3AD203B41FA5}">
                      <a16:colId xmlns:a16="http://schemas.microsoft.com/office/drawing/2014/main" val="1106530363"/>
                    </a:ext>
                  </a:extLst>
                </a:gridCol>
              </a:tblGrid>
              <a:tr h="40190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838311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de-DE" sz="1200" dirty="0"/>
                        <a:t>ASAM </a:t>
                      </a:r>
                      <a:r>
                        <a:rPr lang="de-DE" sz="1200" dirty="0" err="1"/>
                        <a:t>OpenDRIVE</a:t>
                      </a:r>
                      <a:r>
                        <a:rPr lang="de-DE" sz="120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852556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de-DE" sz="1200" dirty="0"/>
                        <a:t>ASAM </a:t>
                      </a:r>
                      <a:r>
                        <a:rPr lang="de-DE" sz="1200" dirty="0" err="1"/>
                        <a:t>OpenCRG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926272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de-DE" sz="1200" dirty="0"/>
                        <a:t>ASAM </a:t>
                      </a:r>
                      <a:r>
                        <a:rPr lang="de-DE" sz="1200" dirty="0" err="1"/>
                        <a:t>OpenSCENARIO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560542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de-DE" sz="1200" dirty="0"/>
                        <a:t>ASAM OSI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576134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de-DE" sz="1200" dirty="0"/>
                        <a:t>ASAM </a:t>
                      </a:r>
                      <a:r>
                        <a:rPr lang="de-DE" sz="1200" dirty="0" err="1"/>
                        <a:t>OpenLABEL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014602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de-DE" sz="1200" dirty="0"/>
                        <a:t>ASAM </a:t>
                      </a:r>
                      <a:r>
                        <a:rPr lang="de-DE" sz="1200" dirty="0" err="1"/>
                        <a:t>OpenXOntology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487875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de-DE" sz="1200" dirty="0"/>
                        <a:t>ASAM ODD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213424"/>
                  </a:ext>
                </a:extLst>
              </a:tr>
              <a:tr h="4955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Whitespot</a:t>
                      </a:r>
                      <a:r>
                        <a:rPr lang="de-DE" sz="1200" dirty="0"/>
                        <a:t> Analysis: </a:t>
                      </a:r>
                      <a:br>
                        <a:rPr lang="de-DE" sz="1200" dirty="0"/>
                      </a:br>
                      <a:r>
                        <a:rPr lang="de-DE" sz="1200" dirty="0"/>
                        <a:t>Test Case Description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292942"/>
                  </a:ext>
                </a:extLst>
              </a:tr>
              <a:tr h="495500">
                <a:tc>
                  <a:txBody>
                    <a:bodyPr/>
                    <a:lstStyle/>
                    <a:p>
                      <a:r>
                        <a:rPr lang="de-DE" sz="1200" dirty="0"/>
                        <a:t>3D Modelling &amp; Material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947509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63C12173-5486-480C-A0DE-531F1B23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 2020 / 2021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7F4F4B-81EF-4F47-8290-0F53DC1436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52D4E1-D1BF-403F-ACB7-DC5DEBB1C4DE}"/>
              </a:ext>
            </a:extLst>
          </p:cNvPr>
          <p:cNvGrpSpPr/>
          <p:nvPr/>
        </p:nvGrpSpPr>
        <p:grpSpPr>
          <a:xfrm>
            <a:off x="4209943" y="1660645"/>
            <a:ext cx="1084907" cy="4417474"/>
            <a:chOff x="4321351" y="1805627"/>
            <a:chExt cx="1084907" cy="4417474"/>
          </a:xfrm>
        </p:grpSpPr>
        <p:grpSp>
          <p:nvGrpSpPr>
            <p:cNvPr id="34" name="Gruppieren 138">
              <a:extLst>
                <a:ext uri="{FF2B5EF4-FFF2-40B4-BE49-F238E27FC236}">
                  <a16:creationId xmlns:a16="http://schemas.microsoft.com/office/drawing/2014/main" id="{5F3A901F-112A-4FEF-B9DD-B0CD6A17E6A0}"/>
                </a:ext>
              </a:extLst>
            </p:cNvPr>
            <p:cNvGrpSpPr/>
            <p:nvPr/>
          </p:nvGrpSpPr>
          <p:grpSpPr>
            <a:xfrm>
              <a:off x="4321351" y="1805627"/>
              <a:ext cx="1084907" cy="4417474"/>
              <a:chOff x="2768430" y="2072546"/>
              <a:chExt cx="1084907" cy="4354154"/>
            </a:xfrm>
          </p:grpSpPr>
          <p:sp>
            <p:nvSpPr>
              <p:cNvPr id="35" name="Rectangle 78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E024BFB0-84B9-4371-BDAF-AC23065A23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68430" y="5911783"/>
                <a:ext cx="1084907" cy="5149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345078"/>
                    </a:solidFill>
                  </a:rPr>
                  <a:t>Releases:</a:t>
                </a:r>
                <a:br>
                  <a:rPr lang="en-US" sz="1000" b="1" dirty="0">
                    <a:solidFill>
                      <a:srgbClr val="345078"/>
                    </a:solidFill>
                  </a:rPr>
                </a:br>
                <a:r>
                  <a:rPr lang="en-US" sz="1000" dirty="0">
                    <a:solidFill>
                      <a:srgbClr val="345078"/>
                    </a:solidFill>
                  </a:rPr>
                  <a:t>ASAM </a:t>
                </a:r>
                <a:r>
                  <a:rPr lang="en-US" sz="1000" dirty="0" err="1">
                    <a:solidFill>
                      <a:srgbClr val="345078"/>
                    </a:solidFill>
                  </a:rPr>
                  <a:t>OpenDRIVE</a:t>
                </a:r>
                <a:r>
                  <a:rPr lang="en-US" sz="1000" dirty="0">
                    <a:solidFill>
                      <a:srgbClr val="345078"/>
                    </a:solidFill>
                  </a:rPr>
                  <a:t> 1.6.0</a:t>
                </a:r>
                <a:br>
                  <a:rPr lang="en-US" sz="1000" dirty="0">
                    <a:solidFill>
                      <a:srgbClr val="345078"/>
                    </a:solidFill>
                  </a:rPr>
                </a:br>
                <a:r>
                  <a:rPr lang="en-US" sz="1000" dirty="0">
                    <a:solidFill>
                      <a:srgbClr val="345078"/>
                    </a:solidFill>
                  </a:rPr>
                  <a:t>ASAM </a:t>
                </a:r>
                <a:r>
                  <a:rPr lang="en-US" sz="1000" dirty="0" err="1">
                    <a:solidFill>
                      <a:srgbClr val="345078"/>
                    </a:solidFill>
                  </a:rPr>
                  <a:t>OpenSCENARIO</a:t>
                </a:r>
                <a:r>
                  <a:rPr lang="en-US" sz="1000" dirty="0">
                    <a:solidFill>
                      <a:srgbClr val="345078"/>
                    </a:solidFill>
                  </a:rPr>
                  <a:t> V1.0.0</a:t>
                </a:r>
                <a:br>
                  <a:rPr lang="en-US" sz="1000" dirty="0">
                    <a:solidFill>
                      <a:srgbClr val="345078"/>
                    </a:solidFill>
                  </a:rPr>
                </a:br>
                <a:r>
                  <a:rPr lang="en-US" sz="1000" dirty="0">
                    <a:solidFill>
                      <a:srgbClr val="345078"/>
                    </a:solidFill>
                  </a:rPr>
                  <a:t>ASAM </a:t>
                </a:r>
                <a:r>
                  <a:rPr lang="en-US" sz="1000" dirty="0" err="1">
                    <a:solidFill>
                      <a:srgbClr val="345078"/>
                    </a:solidFill>
                  </a:rPr>
                  <a:t>OpenSCENARIO</a:t>
                </a:r>
                <a:r>
                  <a:rPr lang="en-US" sz="1000" dirty="0">
                    <a:solidFill>
                      <a:srgbClr val="345078"/>
                    </a:solidFill>
                  </a:rPr>
                  <a:t> Concept</a:t>
                </a:r>
              </a:p>
            </p:txBody>
          </p:sp>
          <p:cxnSp>
            <p:nvCxnSpPr>
              <p:cNvPr id="36" name="Gerade Verbindung 140">
                <a:extLst>
                  <a:ext uri="{FF2B5EF4-FFF2-40B4-BE49-F238E27FC236}">
                    <a16:creationId xmlns:a16="http://schemas.microsoft.com/office/drawing/2014/main" id="{703C0948-B034-487E-BDBD-4612713709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51573" y="2072546"/>
                <a:ext cx="0" cy="3556729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25B6E02B-B094-46E4-BBE4-1A6DCB68602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849733" y="5810800"/>
                <a:ext cx="56267" cy="67026"/>
              </a:xfrm>
              <a:custGeom>
                <a:avLst/>
                <a:gdLst/>
                <a:ahLst/>
                <a:cxnLst>
                  <a:cxn ang="0">
                    <a:pos x="0" y="461"/>
                  </a:cxn>
                  <a:cxn ang="0">
                    <a:pos x="193" y="0"/>
                  </a:cxn>
                  <a:cxn ang="0">
                    <a:pos x="387" y="461"/>
                  </a:cxn>
                  <a:cxn ang="0">
                    <a:pos x="0" y="461"/>
                  </a:cxn>
                </a:cxnLst>
                <a:rect l="0" t="0" r="r" b="b"/>
                <a:pathLst>
                  <a:path w="387" h="461">
                    <a:moveTo>
                      <a:pt x="0" y="461"/>
                    </a:moveTo>
                    <a:lnTo>
                      <a:pt x="193" y="0"/>
                    </a:lnTo>
                    <a:lnTo>
                      <a:pt x="387" y="461"/>
                    </a:lnTo>
                    <a:lnTo>
                      <a:pt x="0" y="461"/>
                    </a:lnTo>
                    <a:close/>
                  </a:path>
                </a:pathLst>
              </a:custGeom>
              <a:solidFill>
                <a:srgbClr val="345078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>
                <a:bevelT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indent="-174625"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36DBFB7F-2C92-4BE9-B098-9E3A3F2D77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246463" y="5810800"/>
                <a:ext cx="56413" cy="67026"/>
              </a:xfrm>
              <a:custGeom>
                <a:avLst/>
                <a:gdLst/>
                <a:ahLst/>
                <a:cxnLst>
                  <a:cxn ang="0">
                    <a:pos x="0" y="461"/>
                  </a:cxn>
                  <a:cxn ang="0">
                    <a:pos x="194" y="0"/>
                  </a:cxn>
                  <a:cxn ang="0">
                    <a:pos x="388" y="461"/>
                  </a:cxn>
                  <a:cxn ang="0">
                    <a:pos x="0" y="461"/>
                  </a:cxn>
                </a:cxnLst>
                <a:rect l="0" t="0" r="r" b="b"/>
                <a:pathLst>
                  <a:path w="388" h="461">
                    <a:moveTo>
                      <a:pt x="0" y="461"/>
                    </a:moveTo>
                    <a:lnTo>
                      <a:pt x="194" y="0"/>
                    </a:lnTo>
                    <a:lnTo>
                      <a:pt x="388" y="461"/>
                    </a:lnTo>
                    <a:lnTo>
                      <a:pt x="0" y="461"/>
                    </a:lnTo>
                    <a:close/>
                  </a:path>
                </a:pathLst>
              </a:custGeom>
              <a:solidFill>
                <a:srgbClr val="345078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>
                <a:bevelT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indent="-174625">
                  <a:spcBef>
                    <a:spcPct val="50000"/>
                  </a:spcBef>
                </a:pPr>
                <a:endParaRPr lang="en-US"/>
              </a:p>
            </p:txBody>
          </p:sp>
        </p:grp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95C30EF1-FC62-460D-A247-39A2336B7E7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429208" y="5334358"/>
              <a:ext cx="392126" cy="327172"/>
            </a:xfrm>
            <a:custGeom>
              <a:avLst/>
              <a:gdLst/>
              <a:ahLst/>
              <a:cxnLst>
                <a:cxn ang="0">
                  <a:pos x="1140" y="0"/>
                </a:cxn>
                <a:cxn ang="0">
                  <a:pos x="1026" y="0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0" y="126"/>
                </a:cxn>
                <a:cxn ang="0">
                  <a:pos x="0" y="318"/>
                </a:cxn>
                <a:cxn ang="0">
                  <a:pos x="0" y="448"/>
                </a:cxn>
                <a:cxn ang="0">
                  <a:pos x="0" y="578"/>
                </a:cxn>
                <a:cxn ang="0">
                  <a:pos x="16" y="598"/>
                </a:cxn>
                <a:cxn ang="0">
                  <a:pos x="521" y="922"/>
                </a:cxn>
                <a:cxn ang="0">
                  <a:pos x="618" y="922"/>
                </a:cxn>
                <a:cxn ang="0">
                  <a:pos x="1123" y="598"/>
                </a:cxn>
                <a:cxn ang="0">
                  <a:pos x="1140" y="578"/>
                </a:cxn>
                <a:cxn ang="0">
                  <a:pos x="1140" y="448"/>
                </a:cxn>
                <a:cxn ang="0">
                  <a:pos x="1140" y="448"/>
                </a:cxn>
                <a:cxn ang="0">
                  <a:pos x="1140" y="0"/>
                </a:cxn>
              </a:cxnLst>
              <a:rect l="0" t="0" r="r" b="b"/>
              <a:pathLst>
                <a:path w="1142" h="939">
                  <a:moveTo>
                    <a:pt x="1140" y="0"/>
                  </a:moveTo>
                  <a:cubicBezTo>
                    <a:pt x="1026" y="0"/>
                    <a:pt x="1026" y="0"/>
                    <a:pt x="10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95"/>
                    <a:pt x="0" y="259"/>
                    <a:pt x="0" y="318"/>
                  </a:cubicBezTo>
                  <a:cubicBezTo>
                    <a:pt x="0" y="371"/>
                    <a:pt x="0" y="414"/>
                    <a:pt x="0" y="448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0" y="584"/>
                    <a:pt x="5" y="591"/>
                    <a:pt x="16" y="598"/>
                  </a:cubicBezTo>
                  <a:cubicBezTo>
                    <a:pt x="521" y="922"/>
                    <a:pt x="521" y="922"/>
                    <a:pt x="521" y="922"/>
                  </a:cubicBezTo>
                  <a:cubicBezTo>
                    <a:pt x="549" y="939"/>
                    <a:pt x="592" y="939"/>
                    <a:pt x="618" y="922"/>
                  </a:cubicBezTo>
                  <a:cubicBezTo>
                    <a:pt x="1123" y="598"/>
                    <a:pt x="1123" y="598"/>
                    <a:pt x="1123" y="598"/>
                  </a:cubicBezTo>
                  <a:cubicBezTo>
                    <a:pt x="1136" y="591"/>
                    <a:pt x="1142" y="584"/>
                    <a:pt x="1140" y="578"/>
                  </a:cubicBezTo>
                  <a:cubicBezTo>
                    <a:pt x="1140" y="532"/>
                    <a:pt x="1140" y="489"/>
                    <a:pt x="1140" y="448"/>
                  </a:cubicBezTo>
                  <a:cubicBezTo>
                    <a:pt x="1140" y="448"/>
                    <a:pt x="1140" y="448"/>
                    <a:pt x="1140" y="448"/>
                  </a:cubicBezTo>
                  <a:lnTo>
                    <a:pt x="114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561">
                  <a:schemeClr val="accent1"/>
                </a:gs>
                <a:gs pos="36000">
                  <a:schemeClr val="accent1">
                    <a:lumMod val="75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outerShdw blurRad="25400" dist="25400" dir="10800000" sx="99000" sy="99000" algn="r" rotWithShape="0">
                <a:prstClr val="black">
                  <a:alpha val="4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indent="-174625">
                <a:spcBef>
                  <a:spcPct val="50000"/>
                </a:spcBef>
              </a:pPr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81C2EA4-6A58-4E4A-80B0-A4F15373CC96}"/>
              </a:ext>
            </a:extLst>
          </p:cNvPr>
          <p:cNvGrpSpPr/>
          <p:nvPr/>
        </p:nvGrpSpPr>
        <p:grpSpPr>
          <a:xfrm>
            <a:off x="2568349" y="1781292"/>
            <a:ext cx="1313580" cy="4108818"/>
            <a:chOff x="2689038" y="1926274"/>
            <a:chExt cx="1313580" cy="4108818"/>
          </a:xfrm>
        </p:grpSpPr>
        <p:grpSp>
          <p:nvGrpSpPr>
            <p:cNvPr id="28" name="Gruppieren 138">
              <a:extLst>
                <a:ext uri="{FF2B5EF4-FFF2-40B4-BE49-F238E27FC236}">
                  <a16:creationId xmlns:a16="http://schemas.microsoft.com/office/drawing/2014/main" id="{8CFC613D-DB89-47E9-807E-C7943A2AF94F}"/>
                </a:ext>
              </a:extLst>
            </p:cNvPr>
            <p:cNvGrpSpPr/>
            <p:nvPr/>
          </p:nvGrpSpPr>
          <p:grpSpPr>
            <a:xfrm>
              <a:off x="2689038" y="1926274"/>
              <a:ext cx="1313580" cy="4108818"/>
              <a:chOff x="2758786" y="2135006"/>
              <a:chExt cx="1313580" cy="4108818"/>
            </a:xfrm>
          </p:grpSpPr>
          <p:sp>
            <p:nvSpPr>
              <p:cNvPr id="29" name="Rectangle 78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D0C9BA47-8D22-4ECD-8AB1-0836864CCB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58786" y="5973949"/>
                <a:ext cx="1313580" cy="2698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r>
                  <a:rPr lang="en-US" sz="1000" dirty="0">
                    <a:solidFill>
                      <a:srgbClr val="345078"/>
                    </a:solidFill>
                  </a:rPr>
                  <a:t>ASAM</a:t>
                </a:r>
                <a:br>
                  <a:rPr lang="en-US" sz="1000" dirty="0">
                    <a:solidFill>
                      <a:srgbClr val="345078"/>
                    </a:solidFill>
                  </a:rPr>
                </a:br>
                <a:r>
                  <a:rPr lang="en-US" sz="1000" dirty="0">
                    <a:solidFill>
                      <a:srgbClr val="345078"/>
                    </a:solidFill>
                  </a:rPr>
                  <a:t>International </a:t>
                </a:r>
                <a:br>
                  <a:rPr lang="en-US" sz="1000" dirty="0">
                    <a:solidFill>
                      <a:srgbClr val="345078"/>
                    </a:solidFill>
                  </a:rPr>
                </a:br>
                <a:r>
                  <a:rPr lang="en-US" sz="1000" dirty="0">
                    <a:solidFill>
                      <a:srgbClr val="345078"/>
                    </a:solidFill>
                  </a:rPr>
                  <a:t>Conference 2019</a:t>
                </a:r>
              </a:p>
            </p:txBody>
          </p:sp>
          <p:cxnSp>
            <p:nvCxnSpPr>
              <p:cNvPr id="30" name="Gerade Verbindung 140">
                <a:extLst>
                  <a:ext uri="{FF2B5EF4-FFF2-40B4-BE49-F238E27FC236}">
                    <a16:creationId xmlns:a16="http://schemas.microsoft.com/office/drawing/2014/main" id="{ED3B5BEA-31EC-4E8A-8F03-6CBECC09A4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63066" y="2135006"/>
                <a:ext cx="0" cy="3494270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533CFE61-0598-4905-BBF4-8846D1E46F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849733" y="5810800"/>
                <a:ext cx="56267" cy="67026"/>
              </a:xfrm>
              <a:custGeom>
                <a:avLst/>
                <a:gdLst/>
                <a:ahLst/>
                <a:cxnLst>
                  <a:cxn ang="0">
                    <a:pos x="0" y="461"/>
                  </a:cxn>
                  <a:cxn ang="0">
                    <a:pos x="193" y="0"/>
                  </a:cxn>
                  <a:cxn ang="0">
                    <a:pos x="387" y="461"/>
                  </a:cxn>
                  <a:cxn ang="0">
                    <a:pos x="0" y="461"/>
                  </a:cxn>
                </a:cxnLst>
                <a:rect l="0" t="0" r="r" b="b"/>
                <a:pathLst>
                  <a:path w="387" h="461">
                    <a:moveTo>
                      <a:pt x="0" y="461"/>
                    </a:moveTo>
                    <a:lnTo>
                      <a:pt x="193" y="0"/>
                    </a:lnTo>
                    <a:lnTo>
                      <a:pt x="387" y="461"/>
                    </a:lnTo>
                    <a:lnTo>
                      <a:pt x="0" y="461"/>
                    </a:lnTo>
                    <a:close/>
                  </a:path>
                </a:pathLst>
              </a:custGeom>
              <a:solidFill>
                <a:srgbClr val="345078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>
                <a:bevelT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indent="-174625"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6D7D006-B445-487F-B6B1-2D97CA3E84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246463" y="5810800"/>
                <a:ext cx="56413" cy="67026"/>
              </a:xfrm>
              <a:custGeom>
                <a:avLst/>
                <a:gdLst/>
                <a:ahLst/>
                <a:cxnLst>
                  <a:cxn ang="0">
                    <a:pos x="0" y="461"/>
                  </a:cxn>
                  <a:cxn ang="0">
                    <a:pos x="194" y="0"/>
                  </a:cxn>
                  <a:cxn ang="0">
                    <a:pos x="388" y="461"/>
                  </a:cxn>
                  <a:cxn ang="0">
                    <a:pos x="0" y="461"/>
                  </a:cxn>
                </a:cxnLst>
                <a:rect l="0" t="0" r="r" b="b"/>
                <a:pathLst>
                  <a:path w="388" h="461">
                    <a:moveTo>
                      <a:pt x="0" y="461"/>
                    </a:moveTo>
                    <a:lnTo>
                      <a:pt x="194" y="0"/>
                    </a:lnTo>
                    <a:lnTo>
                      <a:pt x="388" y="461"/>
                    </a:lnTo>
                    <a:lnTo>
                      <a:pt x="0" y="461"/>
                    </a:lnTo>
                    <a:close/>
                  </a:path>
                </a:pathLst>
              </a:custGeom>
              <a:solidFill>
                <a:srgbClr val="345078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>
                <a:bevelT w="25400" h="254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indent="-174625">
                  <a:spcBef>
                    <a:spcPct val="50000"/>
                  </a:spcBef>
                </a:pPr>
                <a:endParaRPr lang="en-US"/>
              </a:p>
            </p:txBody>
          </p:sp>
        </p:grp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0F1779C1-4CEF-4F68-86B7-506776B50F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812760" y="5341922"/>
              <a:ext cx="392126" cy="327172"/>
            </a:xfrm>
            <a:custGeom>
              <a:avLst/>
              <a:gdLst/>
              <a:ahLst/>
              <a:cxnLst>
                <a:cxn ang="0">
                  <a:pos x="1140" y="0"/>
                </a:cxn>
                <a:cxn ang="0">
                  <a:pos x="1026" y="0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0" y="126"/>
                </a:cxn>
                <a:cxn ang="0">
                  <a:pos x="0" y="318"/>
                </a:cxn>
                <a:cxn ang="0">
                  <a:pos x="0" y="448"/>
                </a:cxn>
                <a:cxn ang="0">
                  <a:pos x="0" y="578"/>
                </a:cxn>
                <a:cxn ang="0">
                  <a:pos x="16" y="598"/>
                </a:cxn>
                <a:cxn ang="0">
                  <a:pos x="521" y="922"/>
                </a:cxn>
                <a:cxn ang="0">
                  <a:pos x="618" y="922"/>
                </a:cxn>
                <a:cxn ang="0">
                  <a:pos x="1123" y="598"/>
                </a:cxn>
                <a:cxn ang="0">
                  <a:pos x="1140" y="578"/>
                </a:cxn>
                <a:cxn ang="0">
                  <a:pos x="1140" y="448"/>
                </a:cxn>
                <a:cxn ang="0">
                  <a:pos x="1140" y="448"/>
                </a:cxn>
                <a:cxn ang="0">
                  <a:pos x="1140" y="0"/>
                </a:cxn>
              </a:cxnLst>
              <a:rect l="0" t="0" r="r" b="b"/>
              <a:pathLst>
                <a:path w="1142" h="939">
                  <a:moveTo>
                    <a:pt x="1140" y="0"/>
                  </a:moveTo>
                  <a:cubicBezTo>
                    <a:pt x="1026" y="0"/>
                    <a:pt x="1026" y="0"/>
                    <a:pt x="10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95"/>
                    <a:pt x="0" y="259"/>
                    <a:pt x="0" y="318"/>
                  </a:cubicBezTo>
                  <a:cubicBezTo>
                    <a:pt x="0" y="371"/>
                    <a:pt x="0" y="414"/>
                    <a:pt x="0" y="448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0" y="584"/>
                    <a:pt x="5" y="591"/>
                    <a:pt x="16" y="598"/>
                  </a:cubicBezTo>
                  <a:cubicBezTo>
                    <a:pt x="521" y="922"/>
                    <a:pt x="521" y="922"/>
                    <a:pt x="521" y="922"/>
                  </a:cubicBezTo>
                  <a:cubicBezTo>
                    <a:pt x="549" y="939"/>
                    <a:pt x="592" y="939"/>
                    <a:pt x="618" y="922"/>
                  </a:cubicBezTo>
                  <a:cubicBezTo>
                    <a:pt x="1123" y="598"/>
                    <a:pt x="1123" y="598"/>
                    <a:pt x="1123" y="598"/>
                  </a:cubicBezTo>
                  <a:cubicBezTo>
                    <a:pt x="1136" y="591"/>
                    <a:pt x="1142" y="584"/>
                    <a:pt x="1140" y="578"/>
                  </a:cubicBezTo>
                  <a:cubicBezTo>
                    <a:pt x="1140" y="532"/>
                    <a:pt x="1140" y="489"/>
                    <a:pt x="1140" y="448"/>
                  </a:cubicBezTo>
                  <a:cubicBezTo>
                    <a:pt x="1140" y="448"/>
                    <a:pt x="1140" y="448"/>
                    <a:pt x="1140" y="448"/>
                  </a:cubicBezTo>
                  <a:lnTo>
                    <a:pt x="114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561">
                  <a:schemeClr val="accent1"/>
                </a:gs>
                <a:gs pos="36000">
                  <a:schemeClr val="accent1">
                    <a:lumMod val="75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outerShdw blurRad="25400" dist="25400" dir="10800000" sx="99000" sy="99000" algn="r" rotWithShape="0">
                <a:prstClr val="black">
                  <a:alpha val="4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indent="-174625">
                <a:spcBef>
                  <a:spcPct val="50000"/>
                </a:spcBef>
              </a:pPr>
              <a:endParaRPr lang="en-US" dirty="0"/>
            </a:p>
          </p:txBody>
        </p:sp>
      </p:grpSp>
      <p:sp>
        <p:nvSpPr>
          <p:cNvPr id="63" name="Chevron 95">
            <a:extLst>
              <a:ext uri="{FF2B5EF4-FFF2-40B4-BE49-F238E27FC236}">
                <a16:creationId xmlns:a16="http://schemas.microsoft.com/office/drawing/2014/main" id="{74C323A4-8CA8-41EA-BEAB-3660CE58AA43}"/>
              </a:ext>
            </a:extLst>
          </p:cNvPr>
          <p:cNvSpPr/>
          <p:nvPr/>
        </p:nvSpPr>
        <p:spPr>
          <a:xfrm>
            <a:off x="2781634" y="1879471"/>
            <a:ext cx="4571380" cy="162247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project</a:t>
            </a:r>
          </a:p>
        </p:txBody>
      </p:sp>
      <p:sp>
        <p:nvSpPr>
          <p:cNvPr id="64" name="Chevron 95">
            <a:extLst>
              <a:ext uri="{FF2B5EF4-FFF2-40B4-BE49-F238E27FC236}">
                <a16:creationId xmlns:a16="http://schemas.microsoft.com/office/drawing/2014/main" id="{A57C5F67-5830-454A-84A5-41DC22D4A8BA}"/>
              </a:ext>
            </a:extLst>
          </p:cNvPr>
          <p:cNvSpPr/>
          <p:nvPr/>
        </p:nvSpPr>
        <p:spPr>
          <a:xfrm>
            <a:off x="8898467" y="1760739"/>
            <a:ext cx="3051015" cy="198967"/>
          </a:xfrm>
          <a:prstGeom prst="chevron">
            <a:avLst>
              <a:gd name="adj" fmla="val 0"/>
            </a:avLst>
          </a:prstGeom>
          <a:solidFill>
            <a:srgbClr val="00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standard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25EFA5D6-65EB-43A1-99FA-9FF9CF300ED6}"/>
              </a:ext>
            </a:extLst>
          </p:cNvPr>
          <p:cNvSpPr/>
          <p:nvPr/>
        </p:nvSpPr>
        <p:spPr>
          <a:xfrm rot="5400000">
            <a:off x="11900796" y="1803972"/>
            <a:ext cx="198968" cy="11250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hevron 95">
            <a:extLst>
              <a:ext uri="{FF2B5EF4-FFF2-40B4-BE49-F238E27FC236}">
                <a16:creationId xmlns:a16="http://schemas.microsoft.com/office/drawing/2014/main" id="{0CA9F0C3-29AE-4D51-B8BB-6F154BF85682}"/>
              </a:ext>
            </a:extLst>
          </p:cNvPr>
          <p:cNvSpPr/>
          <p:nvPr/>
        </p:nvSpPr>
        <p:spPr>
          <a:xfrm>
            <a:off x="2781633" y="2169993"/>
            <a:ext cx="4572000" cy="198967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development</a:t>
            </a: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219A259B-6F5F-4F2C-8A92-10BC83BA8E55}"/>
              </a:ext>
            </a:extLst>
          </p:cNvPr>
          <p:cNvSpPr/>
          <p:nvPr/>
        </p:nvSpPr>
        <p:spPr>
          <a:xfrm rot="5400000">
            <a:off x="11907038" y="2510536"/>
            <a:ext cx="164592" cy="1125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hevron 95">
            <a:extLst>
              <a:ext uri="{FF2B5EF4-FFF2-40B4-BE49-F238E27FC236}">
                <a16:creationId xmlns:a16="http://schemas.microsoft.com/office/drawing/2014/main" id="{9AE66E8D-FD69-48D3-8A2F-60F58DD4FB5E}"/>
              </a:ext>
            </a:extLst>
          </p:cNvPr>
          <p:cNvSpPr/>
          <p:nvPr/>
        </p:nvSpPr>
        <p:spPr>
          <a:xfrm>
            <a:off x="2767481" y="1679186"/>
            <a:ext cx="1746301" cy="162247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V1.6.0</a:t>
            </a:r>
          </a:p>
        </p:txBody>
      </p:sp>
      <p:sp>
        <p:nvSpPr>
          <p:cNvPr id="70" name="Chevron 95">
            <a:extLst>
              <a:ext uri="{FF2B5EF4-FFF2-40B4-BE49-F238E27FC236}">
                <a16:creationId xmlns:a16="http://schemas.microsoft.com/office/drawing/2014/main" id="{4C163583-916F-4A8C-8EB9-662A2260195D}"/>
              </a:ext>
            </a:extLst>
          </p:cNvPr>
          <p:cNvSpPr/>
          <p:nvPr/>
        </p:nvSpPr>
        <p:spPr>
          <a:xfrm>
            <a:off x="2781631" y="2480657"/>
            <a:ext cx="1746301" cy="162247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V1.0.0</a:t>
            </a:r>
          </a:p>
        </p:txBody>
      </p:sp>
      <p:sp>
        <p:nvSpPr>
          <p:cNvPr id="71" name="Chevron 95">
            <a:extLst>
              <a:ext uri="{FF2B5EF4-FFF2-40B4-BE49-F238E27FC236}">
                <a16:creationId xmlns:a16="http://schemas.microsoft.com/office/drawing/2014/main" id="{C4318EC2-444D-4BE8-B320-094A73F0F18D}"/>
              </a:ext>
            </a:extLst>
          </p:cNvPr>
          <p:cNvSpPr/>
          <p:nvPr/>
        </p:nvSpPr>
        <p:spPr>
          <a:xfrm>
            <a:off x="2781630" y="2675550"/>
            <a:ext cx="1746301" cy="162247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project</a:t>
            </a: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C51E39BC-46DE-4EC4-8B1B-8D9B9EF5169F}"/>
              </a:ext>
            </a:extLst>
          </p:cNvPr>
          <p:cNvSpPr/>
          <p:nvPr/>
        </p:nvSpPr>
        <p:spPr>
          <a:xfrm rot="5400000">
            <a:off x="11919673" y="2713640"/>
            <a:ext cx="164593" cy="11250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hevron 95">
            <a:extLst>
              <a:ext uri="{FF2B5EF4-FFF2-40B4-BE49-F238E27FC236}">
                <a16:creationId xmlns:a16="http://schemas.microsoft.com/office/drawing/2014/main" id="{ACD7A290-4E68-41A7-B68F-69C77F24E96A}"/>
              </a:ext>
            </a:extLst>
          </p:cNvPr>
          <p:cNvSpPr/>
          <p:nvPr/>
        </p:nvSpPr>
        <p:spPr>
          <a:xfrm>
            <a:off x="4817867" y="3378697"/>
            <a:ext cx="2525566" cy="201512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project</a:t>
            </a:r>
          </a:p>
        </p:txBody>
      </p:sp>
      <p:sp>
        <p:nvSpPr>
          <p:cNvPr id="77" name="Chevron 95">
            <a:extLst>
              <a:ext uri="{FF2B5EF4-FFF2-40B4-BE49-F238E27FC236}">
                <a16:creationId xmlns:a16="http://schemas.microsoft.com/office/drawing/2014/main" id="{8BCCC6F5-6739-4E90-974A-DD1304FCF8EE}"/>
              </a:ext>
            </a:extLst>
          </p:cNvPr>
          <p:cNvSpPr/>
          <p:nvPr/>
        </p:nvSpPr>
        <p:spPr>
          <a:xfrm>
            <a:off x="6850065" y="4178673"/>
            <a:ext cx="5087788" cy="198967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standard or </a:t>
            </a: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Chevron 95">
            <a:extLst>
              <a:ext uri="{FF2B5EF4-FFF2-40B4-BE49-F238E27FC236}">
                <a16:creationId xmlns:a16="http://schemas.microsoft.com/office/drawing/2014/main" id="{068FE04A-82AE-4405-8186-16F5FA0BEA36}"/>
              </a:ext>
            </a:extLst>
          </p:cNvPr>
          <p:cNvSpPr/>
          <p:nvPr/>
        </p:nvSpPr>
        <p:spPr>
          <a:xfrm>
            <a:off x="7408187" y="4619453"/>
            <a:ext cx="4529666" cy="198967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1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Whitespot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</a:p>
        </p:txBody>
      </p:sp>
      <p:sp>
        <p:nvSpPr>
          <p:cNvPr id="79" name="Chevron 95">
            <a:extLst>
              <a:ext uri="{FF2B5EF4-FFF2-40B4-BE49-F238E27FC236}">
                <a16:creationId xmlns:a16="http://schemas.microsoft.com/office/drawing/2014/main" id="{75D8F700-9105-43A1-A9A1-2AD38A8000BF}"/>
              </a:ext>
            </a:extLst>
          </p:cNvPr>
          <p:cNvSpPr/>
          <p:nvPr/>
        </p:nvSpPr>
        <p:spPr>
          <a:xfrm>
            <a:off x="7874000" y="5128751"/>
            <a:ext cx="4075482" cy="198967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1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standard development</a:t>
            </a: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14F2B59A-DA40-417B-B1E3-41C87B82ED42}"/>
              </a:ext>
            </a:extLst>
          </p:cNvPr>
          <p:cNvSpPr/>
          <p:nvPr/>
        </p:nvSpPr>
        <p:spPr>
          <a:xfrm rot="5400000">
            <a:off x="11902486" y="4654745"/>
            <a:ext cx="198967" cy="125348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81" name="Chevron 95">
            <a:extLst>
              <a:ext uri="{FF2B5EF4-FFF2-40B4-BE49-F238E27FC236}">
                <a16:creationId xmlns:a16="http://schemas.microsoft.com/office/drawing/2014/main" id="{FE8E7462-71BE-4FA9-AEE8-3CAF1BD0A467}"/>
              </a:ext>
            </a:extLst>
          </p:cNvPr>
          <p:cNvSpPr/>
          <p:nvPr/>
        </p:nvSpPr>
        <p:spPr>
          <a:xfrm>
            <a:off x="8285443" y="3381242"/>
            <a:ext cx="3657891" cy="198967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standard development</a:t>
            </a: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FD202F32-B22D-403C-80C6-9FEBD5402660}"/>
              </a:ext>
            </a:extLst>
          </p:cNvPr>
          <p:cNvSpPr/>
          <p:nvPr/>
        </p:nvSpPr>
        <p:spPr>
          <a:xfrm rot="5400000">
            <a:off x="11896064" y="3419382"/>
            <a:ext cx="198968" cy="112504"/>
          </a:xfrm>
          <a:prstGeom prst="triangle">
            <a:avLst/>
          </a:prstGeom>
          <a:solidFill>
            <a:srgbClr val="00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BABA254-9457-4CD2-8CAF-7432CA637200}"/>
              </a:ext>
            </a:extLst>
          </p:cNvPr>
          <p:cNvSpPr/>
          <p:nvPr/>
        </p:nvSpPr>
        <p:spPr>
          <a:xfrm rot="5400000">
            <a:off x="11896064" y="3824449"/>
            <a:ext cx="198968" cy="112504"/>
          </a:xfrm>
          <a:prstGeom prst="triangle">
            <a:avLst/>
          </a:prstGeom>
          <a:solidFill>
            <a:srgbClr val="4AB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D458CA05-F171-4119-9C60-70551B90A0ED}"/>
              </a:ext>
            </a:extLst>
          </p:cNvPr>
          <p:cNvSpPr/>
          <p:nvPr/>
        </p:nvSpPr>
        <p:spPr>
          <a:xfrm rot="5400000">
            <a:off x="11895927" y="4221735"/>
            <a:ext cx="198968" cy="112504"/>
          </a:xfrm>
          <a:prstGeom prst="triangle">
            <a:avLst/>
          </a:prstGeom>
          <a:solidFill>
            <a:srgbClr val="4AB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82083416-FB29-485C-A97B-FA63F9FB9827}"/>
              </a:ext>
            </a:extLst>
          </p:cNvPr>
          <p:cNvSpPr/>
          <p:nvPr/>
        </p:nvSpPr>
        <p:spPr>
          <a:xfrm rot="5400000">
            <a:off x="11896064" y="3017465"/>
            <a:ext cx="198968" cy="11250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4FA10A0D-AA58-4E62-84CC-DFA2116B9089}"/>
              </a:ext>
            </a:extLst>
          </p:cNvPr>
          <p:cNvSpPr/>
          <p:nvPr/>
        </p:nvSpPr>
        <p:spPr>
          <a:xfrm rot="5400000">
            <a:off x="11888178" y="5165560"/>
            <a:ext cx="214740" cy="125348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/>
          </a:p>
        </p:txBody>
      </p:sp>
      <p:grpSp>
        <p:nvGrpSpPr>
          <p:cNvPr id="89" name="Gruppieren 138">
            <a:extLst>
              <a:ext uri="{FF2B5EF4-FFF2-40B4-BE49-F238E27FC236}">
                <a16:creationId xmlns:a16="http://schemas.microsoft.com/office/drawing/2014/main" id="{AB0DD1BE-41B4-4079-A3AD-475169C57807}"/>
              </a:ext>
            </a:extLst>
          </p:cNvPr>
          <p:cNvGrpSpPr/>
          <p:nvPr/>
        </p:nvGrpSpPr>
        <p:grpSpPr>
          <a:xfrm>
            <a:off x="7070416" y="1889819"/>
            <a:ext cx="1037754" cy="4208344"/>
            <a:chOff x="2792910" y="2292224"/>
            <a:chExt cx="1037754" cy="4148018"/>
          </a:xfrm>
        </p:grpSpPr>
        <p:sp>
          <p:nvSpPr>
            <p:cNvPr id="90" name="Rectangle 78" descr="© INSCALE GmbH, 26.05.2010&#10;http://www.presentationload.com/">
              <a:extLst>
                <a:ext uri="{FF2B5EF4-FFF2-40B4-BE49-F238E27FC236}">
                  <a16:creationId xmlns:a16="http://schemas.microsoft.com/office/drawing/2014/main" id="{3BF5C695-E68F-44D7-B71A-D8C370A2FE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92910" y="5996690"/>
              <a:ext cx="1037754" cy="4435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US" sz="1000" b="1" dirty="0">
                  <a:solidFill>
                    <a:srgbClr val="345078"/>
                  </a:solidFill>
                </a:rPr>
                <a:t>Releases:</a:t>
              </a:r>
              <a:br>
                <a:rPr lang="en-US" sz="1000" b="1" dirty="0">
                  <a:solidFill>
                    <a:srgbClr val="345078"/>
                  </a:solidFill>
                </a:rPr>
              </a:br>
              <a:r>
                <a:rPr lang="en-US" sz="1000" dirty="0">
                  <a:solidFill>
                    <a:srgbClr val="345078"/>
                  </a:solidFill>
                </a:rPr>
                <a:t>ASAM </a:t>
              </a:r>
              <a:r>
                <a:rPr lang="en-US" sz="1000" dirty="0" err="1">
                  <a:solidFill>
                    <a:srgbClr val="345078"/>
                  </a:solidFill>
                </a:rPr>
                <a:t>OpenCRG</a:t>
              </a:r>
              <a:br>
                <a:rPr lang="en-US" sz="1000" dirty="0">
                  <a:solidFill>
                    <a:srgbClr val="345078"/>
                  </a:solidFill>
                </a:rPr>
              </a:br>
              <a:r>
                <a:rPr lang="en-US" sz="1000" dirty="0">
                  <a:solidFill>
                    <a:srgbClr val="345078"/>
                  </a:solidFill>
                </a:rPr>
                <a:t>ASAM </a:t>
              </a:r>
              <a:r>
                <a:rPr lang="en-US" sz="1000" dirty="0" err="1">
                  <a:solidFill>
                    <a:srgbClr val="345078"/>
                  </a:solidFill>
                </a:rPr>
                <a:t>OpenLABEL</a:t>
              </a:r>
              <a:r>
                <a:rPr lang="en-US" sz="1000" dirty="0">
                  <a:solidFill>
                    <a:srgbClr val="345078"/>
                  </a:solidFill>
                </a:rPr>
                <a:t> Concept</a:t>
              </a:r>
              <a:br>
                <a:rPr lang="en-US" sz="1000" dirty="0">
                  <a:solidFill>
                    <a:srgbClr val="345078"/>
                  </a:solidFill>
                </a:rPr>
              </a:br>
              <a:r>
                <a:rPr lang="en-US" sz="1000" dirty="0">
                  <a:solidFill>
                    <a:srgbClr val="345078"/>
                  </a:solidFill>
                </a:rPr>
                <a:t>ASAM OpenDRIVE Concept</a:t>
              </a:r>
            </a:p>
          </p:txBody>
        </p:sp>
        <p:cxnSp>
          <p:nvCxnSpPr>
            <p:cNvPr id="91" name="Gerade Verbindung 140">
              <a:extLst>
                <a:ext uri="{FF2B5EF4-FFF2-40B4-BE49-F238E27FC236}">
                  <a16:creationId xmlns:a16="http://schemas.microsoft.com/office/drawing/2014/main" id="{3D710B42-86E4-4338-9F27-BBE1BAECA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2350" y="2292224"/>
              <a:ext cx="0" cy="3337057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14594A50-9509-4DB2-8009-497588FCBE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849733" y="5810800"/>
              <a:ext cx="56267" cy="67026"/>
            </a:xfrm>
            <a:custGeom>
              <a:avLst/>
              <a:gdLst/>
              <a:ahLst/>
              <a:cxnLst>
                <a:cxn ang="0">
                  <a:pos x="0" y="461"/>
                </a:cxn>
                <a:cxn ang="0">
                  <a:pos x="193" y="0"/>
                </a:cxn>
                <a:cxn ang="0">
                  <a:pos x="387" y="461"/>
                </a:cxn>
                <a:cxn ang="0">
                  <a:pos x="0" y="461"/>
                </a:cxn>
              </a:cxnLst>
              <a:rect l="0" t="0" r="r" b="b"/>
              <a:pathLst>
                <a:path w="387" h="461">
                  <a:moveTo>
                    <a:pt x="0" y="461"/>
                  </a:moveTo>
                  <a:lnTo>
                    <a:pt x="193" y="0"/>
                  </a:lnTo>
                  <a:lnTo>
                    <a:pt x="387" y="461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rgbClr val="345078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>
              <a:bevelT w="25400" h="254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indent="-174625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8913F5CD-4CD3-4511-B461-7CEDA29A63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46463" y="5810800"/>
              <a:ext cx="56413" cy="67026"/>
            </a:xfrm>
            <a:custGeom>
              <a:avLst/>
              <a:gdLst/>
              <a:ahLst/>
              <a:cxnLst>
                <a:cxn ang="0">
                  <a:pos x="0" y="461"/>
                </a:cxn>
                <a:cxn ang="0">
                  <a:pos x="194" y="0"/>
                </a:cxn>
                <a:cxn ang="0">
                  <a:pos x="388" y="461"/>
                </a:cxn>
                <a:cxn ang="0">
                  <a:pos x="0" y="461"/>
                </a:cxn>
              </a:cxnLst>
              <a:rect l="0" t="0" r="r" b="b"/>
              <a:pathLst>
                <a:path w="388" h="461">
                  <a:moveTo>
                    <a:pt x="0" y="461"/>
                  </a:moveTo>
                  <a:lnTo>
                    <a:pt x="194" y="0"/>
                  </a:lnTo>
                  <a:lnTo>
                    <a:pt x="388" y="461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rgbClr val="345078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>
              <a:bevelT w="25400" h="254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indent="-174625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6CBCDDCA-BCA7-4CE4-B56B-02BC8B65FA5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882835" y="5555344"/>
              <a:ext cx="392126" cy="322482"/>
            </a:xfrm>
            <a:custGeom>
              <a:avLst/>
              <a:gdLst/>
              <a:ahLst/>
              <a:cxnLst>
                <a:cxn ang="0">
                  <a:pos x="1140" y="0"/>
                </a:cxn>
                <a:cxn ang="0">
                  <a:pos x="1026" y="0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0" y="126"/>
                </a:cxn>
                <a:cxn ang="0">
                  <a:pos x="0" y="318"/>
                </a:cxn>
                <a:cxn ang="0">
                  <a:pos x="0" y="448"/>
                </a:cxn>
                <a:cxn ang="0">
                  <a:pos x="0" y="578"/>
                </a:cxn>
                <a:cxn ang="0">
                  <a:pos x="16" y="598"/>
                </a:cxn>
                <a:cxn ang="0">
                  <a:pos x="521" y="922"/>
                </a:cxn>
                <a:cxn ang="0">
                  <a:pos x="618" y="922"/>
                </a:cxn>
                <a:cxn ang="0">
                  <a:pos x="1123" y="598"/>
                </a:cxn>
                <a:cxn ang="0">
                  <a:pos x="1140" y="578"/>
                </a:cxn>
                <a:cxn ang="0">
                  <a:pos x="1140" y="448"/>
                </a:cxn>
                <a:cxn ang="0">
                  <a:pos x="1140" y="448"/>
                </a:cxn>
                <a:cxn ang="0">
                  <a:pos x="1140" y="0"/>
                </a:cxn>
              </a:cxnLst>
              <a:rect l="0" t="0" r="r" b="b"/>
              <a:pathLst>
                <a:path w="1142" h="939">
                  <a:moveTo>
                    <a:pt x="1140" y="0"/>
                  </a:moveTo>
                  <a:cubicBezTo>
                    <a:pt x="1026" y="0"/>
                    <a:pt x="1026" y="0"/>
                    <a:pt x="10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95"/>
                    <a:pt x="0" y="259"/>
                    <a:pt x="0" y="318"/>
                  </a:cubicBezTo>
                  <a:cubicBezTo>
                    <a:pt x="0" y="371"/>
                    <a:pt x="0" y="414"/>
                    <a:pt x="0" y="448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0" y="584"/>
                    <a:pt x="5" y="591"/>
                    <a:pt x="16" y="598"/>
                  </a:cubicBezTo>
                  <a:cubicBezTo>
                    <a:pt x="521" y="922"/>
                    <a:pt x="521" y="922"/>
                    <a:pt x="521" y="922"/>
                  </a:cubicBezTo>
                  <a:cubicBezTo>
                    <a:pt x="549" y="939"/>
                    <a:pt x="592" y="939"/>
                    <a:pt x="618" y="922"/>
                  </a:cubicBezTo>
                  <a:cubicBezTo>
                    <a:pt x="1123" y="598"/>
                    <a:pt x="1123" y="598"/>
                    <a:pt x="1123" y="598"/>
                  </a:cubicBezTo>
                  <a:cubicBezTo>
                    <a:pt x="1136" y="591"/>
                    <a:pt x="1142" y="584"/>
                    <a:pt x="1140" y="578"/>
                  </a:cubicBezTo>
                  <a:cubicBezTo>
                    <a:pt x="1140" y="532"/>
                    <a:pt x="1140" y="489"/>
                    <a:pt x="1140" y="448"/>
                  </a:cubicBezTo>
                  <a:cubicBezTo>
                    <a:pt x="1140" y="448"/>
                    <a:pt x="1140" y="448"/>
                    <a:pt x="1140" y="448"/>
                  </a:cubicBezTo>
                  <a:lnTo>
                    <a:pt x="114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561">
                  <a:schemeClr val="accent1"/>
                </a:gs>
                <a:gs pos="32000">
                  <a:schemeClr val="accent1">
                    <a:lumMod val="75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outerShdw blurRad="25400" dist="25400" dir="10800000" sx="99000" sy="99000" algn="r" rotWithShape="0">
                <a:prstClr val="black">
                  <a:alpha val="4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indent="-174625">
                <a:spcBef>
                  <a:spcPct val="50000"/>
                </a:spcBef>
              </a:pPr>
              <a:endParaRPr lang="en-US" dirty="0"/>
            </a:p>
          </p:txBody>
        </p:sp>
      </p:grpSp>
      <p:sp>
        <p:nvSpPr>
          <p:cNvPr id="67" name="Chevron 95">
            <a:extLst>
              <a:ext uri="{FF2B5EF4-FFF2-40B4-BE49-F238E27FC236}">
                <a16:creationId xmlns:a16="http://schemas.microsoft.com/office/drawing/2014/main" id="{B2296373-3DCE-457C-90C2-44A1AC41AF4C}"/>
              </a:ext>
            </a:extLst>
          </p:cNvPr>
          <p:cNvSpPr/>
          <p:nvPr/>
        </p:nvSpPr>
        <p:spPr>
          <a:xfrm>
            <a:off x="5842333" y="2485777"/>
            <a:ext cx="6095520" cy="164592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development:        V1</a:t>
            </a: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.x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hevron 95">
            <a:extLst>
              <a:ext uri="{FF2B5EF4-FFF2-40B4-BE49-F238E27FC236}">
                <a16:creationId xmlns:a16="http://schemas.microsoft.com/office/drawing/2014/main" id="{FB0254CB-FDC6-4227-A925-E9D90DD8CC6C}"/>
              </a:ext>
            </a:extLst>
          </p:cNvPr>
          <p:cNvSpPr/>
          <p:nvPr/>
        </p:nvSpPr>
        <p:spPr>
          <a:xfrm>
            <a:off x="5837353" y="2687954"/>
            <a:ext cx="6108357" cy="164592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development:        V2.0</a:t>
            </a:r>
          </a:p>
        </p:txBody>
      </p:sp>
      <p:sp>
        <p:nvSpPr>
          <p:cNvPr id="74" name="Chevron 95">
            <a:extLst>
              <a:ext uri="{FF2B5EF4-FFF2-40B4-BE49-F238E27FC236}">
                <a16:creationId xmlns:a16="http://schemas.microsoft.com/office/drawing/2014/main" id="{0CE60E92-A27B-4AAD-B135-00A1BCBFC424}"/>
              </a:ext>
            </a:extLst>
          </p:cNvPr>
          <p:cNvSpPr/>
          <p:nvPr/>
        </p:nvSpPr>
        <p:spPr>
          <a:xfrm>
            <a:off x="5842333" y="2970458"/>
            <a:ext cx="6107149" cy="201168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development project</a:t>
            </a:r>
          </a:p>
        </p:txBody>
      </p:sp>
      <p:sp>
        <p:nvSpPr>
          <p:cNvPr id="75" name="Chevron 95">
            <a:extLst>
              <a:ext uri="{FF2B5EF4-FFF2-40B4-BE49-F238E27FC236}">
                <a16:creationId xmlns:a16="http://schemas.microsoft.com/office/drawing/2014/main" id="{21DB1B52-76C7-4DD0-9CF8-F898F20829EF}"/>
              </a:ext>
            </a:extLst>
          </p:cNvPr>
          <p:cNvSpPr/>
          <p:nvPr/>
        </p:nvSpPr>
        <p:spPr>
          <a:xfrm>
            <a:off x="5842333" y="3781217"/>
            <a:ext cx="6095520" cy="201168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concept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97087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999" y="4271738"/>
            <a:ext cx="3294743" cy="168751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GB" sz="1600" dirty="0" err="1">
                <a:solidFill>
                  <a:schemeClr val="bg1"/>
                </a:solidFill>
              </a:rPr>
              <a:t>Dr.</a:t>
            </a:r>
            <a:r>
              <a:rPr lang="en-GB" sz="1600" dirty="0">
                <a:solidFill>
                  <a:schemeClr val="bg1"/>
                </a:solidFill>
              </a:rPr>
              <a:t> Klaus Estenfeld</a:t>
            </a:r>
          </a:p>
          <a:p>
            <a:pPr>
              <a:lnSpc>
                <a:spcPts val="2100"/>
              </a:lnSpc>
            </a:pPr>
            <a:endParaRPr lang="en-GB" sz="1600" dirty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r>
              <a:rPr lang="en-GB" sz="1600" dirty="0">
                <a:solidFill>
                  <a:schemeClr val="bg1"/>
                </a:solidFill>
              </a:rPr>
              <a:t>ASAM </a:t>
            </a:r>
            <a:r>
              <a:rPr lang="en-GB" sz="1600" dirty="0" err="1">
                <a:solidFill>
                  <a:schemeClr val="bg1"/>
                </a:solidFill>
              </a:rPr>
              <a:t>e.V</a:t>
            </a:r>
            <a:r>
              <a:rPr lang="en-GB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ts val="2100"/>
              </a:lnSpc>
            </a:pPr>
            <a:endParaRPr lang="en-GB" sz="1600" dirty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r>
              <a:rPr lang="en-GB" sz="1600" dirty="0">
                <a:solidFill>
                  <a:schemeClr val="bg1"/>
                </a:solidFill>
              </a:rPr>
              <a:t>Phone: +49 151 64631204</a:t>
            </a:r>
          </a:p>
          <a:p>
            <a:pPr>
              <a:lnSpc>
                <a:spcPts val="2100"/>
              </a:lnSpc>
            </a:pPr>
            <a:r>
              <a:rPr lang="en-GB" sz="1600" dirty="0">
                <a:solidFill>
                  <a:schemeClr val="bg1"/>
                </a:solidFill>
              </a:rPr>
              <a:t>Email: klaus.estenfeld@asam.net</a:t>
            </a:r>
          </a:p>
        </p:txBody>
      </p:sp>
    </p:spTree>
    <p:extLst>
      <p:ext uri="{BB962C8B-B14F-4D97-AF65-F5344CB8AC3E}">
        <p14:creationId xmlns:p14="http://schemas.microsoft.com/office/powerpoint/2010/main" val="137311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01AD6-4119-4466-B48C-1C5B69648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About ASAM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777188-90C7-4B86-A6C9-F661EFA315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Who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and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42527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D70C717F-35A7-434A-9805-6487E9F18C0E}"/>
              </a:ext>
            </a:extLst>
          </p:cNvPr>
          <p:cNvSpPr/>
          <p:nvPr/>
        </p:nvSpPr>
        <p:spPr>
          <a:xfrm>
            <a:off x="2753" y="6104650"/>
            <a:ext cx="12192000" cy="773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7F5E983-0EA2-4BBE-81F0-9182946C27DB}"/>
              </a:ext>
            </a:extLst>
          </p:cNvPr>
          <p:cNvSpPr/>
          <p:nvPr/>
        </p:nvSpPr>
        <p:spPr>
          <a:xfrm>
            <a:off x="5228216" y="1487255"/>
            <a:ext cx="142108" cy="5609027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rgbClr val="006EA5"/>
              </a:gs>
              <a:gs pos="89000">
                <a:srgbClr val="4AB9A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E1C6784-BEAF-4126-9959-A00D5A99A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ASAM e.V.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7C24345E-A95E-435D-B4E2-BB1C61F4AF04}"/>
              </a:ext>
            </a:extLst>
          </p:cNvPr>
          <p:cNvGrpSpPr/>
          <p:nvPr/>
        </p:nvGrpSpPr>
        <p:grpSpPr>
          <a:xfrm>
            <a:off x="5083359" y="725127"/>
            <a:ext cx="4887938" cy="1124636"/>
            <a:chOff x="5073865" y="1485796"/>
            <a:chExt cx="4887938" cy="1124636"/>
          </a:xfrm>
        </p:grpSpPr>
        <p:sp>
          <p:nvSpPr>
            <p:cNvPr id="17" name="Sprechblase: rechteckig mit abgerundeten Ecken 16">
              <a:extLst>
                <a:ext uri="{FF2B5EF4-FFF2-40B4-BE49-F238E27FC236}">
                  <a16:creationId xmlns:a16="http://schemas.microsoft.com/office/drawing/2014/main" id="{672BA8E2-2DB8-4C10-8E2B-2C10321B9CC7}"/>
                </a:ext>
              </a:extLst>
            </p:cNvPr>
            <p:cNvSpPr/>
            <p:nvPr/>
          </p:nvSpPr>
          <p:spPr>
            <a:xfrm>
              <a:off x="5891975" y="1485796"/>
              <a:ext cx="4003866" cy="1083733"/>
            </a:xfrm>
            <a:prstGeom prst="wedgeRoundRectCallout">
              <a:avLst>
                <a:gd name="adj1" fmla="val -63540"/>
                <a:gd name="adj2" fmla="val 3358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/>
            </a:p>
          </p:txBody>
        </p:sp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0CE94DAF-F05B-43FD-AB6F-F92FDC62630B}"/>
                </a:ext>
              </a:extLst>
            </p:cNvPr>
            <p:cNvSpPr/>
            <p:nvPr/>
          </p:nvSpPr>
          <p:spPr>
            <a:xfrm rot="2700000">
              <a:off x="5073865" y="2178432"/>
              <a:ext cx="432000" cy="43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>
              <a:gradFill flip="none" rotWithShape="1">
                <a:gsLst>
                  <a:gs pos="47000">
                    <a:srgbClr val="4AB9AB"/>
                  </a:gs>
                  <a:gs pos="100000">
                    <a:srgbClr val="1685A7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775420C2-EB9F-4D88-9155-2B8F65D1E8F6}"/>
                </a:ext>
              </a:extLst>
            </p:cNvPr>
            <p:cNvSpPr txBox="1"/>
            <p:nvPr/>
          </p:nvSpPr>
          <p:spPr>
            <a:xfrm>
              <a:off x="6461760" y="1530164"/>
              <a:ext cx="3500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006EA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1998</a:t>
              </a:r>
              <a:r>
                <a:rPr lang="de-DE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Foundation</a:t>
              </a:r>
              <a:r>
                <a:rPr lang="de-DE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of ASAM e.V.</a:t>
              </a:r>
              <a:endParaRPr lang="de-DE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124F01DE-F46E-4B3E-93EE-6B04A1150E89}"/>
                </a:ext>
              </a:extLst>
            </p:cNvPr>
            <p:cNvGrpSpPr/>
            <p:nvPr/>
          </p:nvGrpSpPr>
          <p:grpSpPr>
            <a:xfrm>
              <a:off x="6557038" y="2008763"/>
              <a:ext cx="1828594" cy="344113"/>
              <a:chOff x="6557038" y="2008763"/>
              <a:chExt cx="1828594" cy="344113"/>
            </a:xfrm>
          </p:grpSpPr>
          <p:pic>
            <p:nvPicPr>
              <p:cNvPr id="31746" name="Picture 2">
                <a:extLst>
                  <a:ext uri="{FF2B5EF4-FFF2-40B4-BE49-F238E27FC236}">
                    <a16:creationId xmlns:a16="http://schemas.microsoft.com/office/drawing/2014/main" id="{F2BC22AE-FC0C-4D21-B4D2-C29B080311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6673" y="2051023"/>
                <a:ext cx="244211" cy="259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47" name="Picture 3">
                <a:extLst>
                  <a:ext uri="{FF2B5EF4-FFF2-40B4-BE49-F238E27FC236}">
                    <a16:creationId xmlns:a16="http://schemas.microsoft.com/office/drawing/2014/main" id="{50A613AC-76E9-4AD1-A832-0AC1EAB9E2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7038" y="2035414"/>
                <a:ext cx="494052" cy="290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48" name="Picture 4">
                <a:extLst>
                  <a:ext uri="{FF2B5EF4-FFF2-40B4-BE49-F238E27FC236}">
                    <a16:creationId xmlns:a16="http://schemas.microsoft.com/office/drawing/2014/main" id="{28620055-950A-4384-9033-256671F57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2370" y="2008763"/>
                <a:ext cx="433262" cy="3441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49" name="Picture 5">
                <a:extLst>
                  <a:ext uri="{FF2B5EF4-FFF2-40B4-BE49-F238E27FC236}">
                    <a16:creationId xmlns:a16="http://schemas.microsoft.com/office/drawing/2014/main" id="{3B427418-86C0-40E2-A19E-335BD62717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3071" y="2054678"/>
                <a:ext cx="253989" cy="252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51" name="Picture 7">
                <a:extLst>
                  <a:ext uri="{FF2B5EF4-FFF2-40B4-BE49-F238E27FC236}">
                    <a16:creationId xmlns:a16="http://schemas.microsoft.com/office/drawing/2014/main" id="{9D132747-011F-4347-B535-198C225E11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0496" y="2054678"/>
                <a:ext cx="196279" cy="252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53E76BC7-BCFF-4CFD-A541-C5959D41B29F}"/>
                </a:ext>
              </a:extLst>
            </p:cNvPr>
            <p:cNvSpPr txBox="1"/>
            <p:nvPr/>
          </p:nvSpPr>
          <p:spPr>
            <a:xfrm>
              <a:off x="8420972" y="2067451"/>
              <a:ext cx="14179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~ 30 </a:t>
              </a:r>
              <a:r>
                <a:rPr lang="de-DE" sz="11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other</a:t>
              </a:r>
              <a:r>
                <a:rPr lang="de-DE" sz="11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1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members</a:t>
              </a:r>
              <a:endParaRPr lang="de-DE" sz="11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FCCE3C34-040D-46B6-84CD-CC24F7C67162}"/>
              </a:ext>
            </a:extLst>
          </p:cNvPr>
          <p:cNvGrpSpPr/>
          <p:nvPr/>
        </p:nvGrpSpPr>
        <p:grpSpPr>
          <a:xfrm>
            <a:off x="603685" y="1969885"/>
            <a:ext cx="4913467" cy="1105780"/>
            <a:chOff x="695176" y="3013128"/>
            <a:chExt cx="4821976" cy="1105780"/>
          </a:xfrm>
        </p:grpSpPr>
        <p:sp>
          <p:nvSpPr>
            <p:cNvPr id="18" name="Sprechblase: rechteckig mit abgerundeten Ecken 17">
              <a:extLst>
                <a:ext uri="{FF2B5EF4-FFF2-40B4-BE49-F238E27FC236}">
                  <a16:creationId xmlns:a16="http://schemas.microsoft.com/office/drawing/2014/main" id="{938E07C9-02C5-41D1-BECC-1CEF53115B93}"/>
                </a:ext>
              </a:extLst>
            </p:cNvPr>
            <p:cNvSpPr/>
            <p:nvPr/>
          </p:nvSpPr>
          <p:spPr>
            <a:xfrm flipH="1">
              <a:off x="695176" y="3028323"/>
              <a:ext cx="3961552" cy="1083733"/>
            </a:xfrm>
            <a:prstGeom prst="wedgeRoundRectCallout">
              <a:avLst>
                <a:gd name="adj1" fmla="val -63060"/>
                <a:gd name="adj2" fmla="val 3337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/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ED2A6169-6BD6-4D43-BB50-CA383B0030D0}"/>
                </a:ext>
              </a:extLst>
            </p:cNvPr>
            <p:cNvSpPr/>
            <p:nvPr/>
          </p:nvSpPr>
          <p:spPr>
            <a:xfrm rot="18900000" flipH="1">
              <a:off x="5085152" y="3686908"/>
              <a:ext cx="432000" cy="43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>
              <a:gradFill flip="none" rotWithShape="1">
                <a:gsLst>
                  <a:gs pos="47000">
                    <a:srgbClr val="4AB9AB"/>
                  </a:gs>
                  <a:gs pos="100000">
                    <a:srgbClr val="1685A7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B70685FC-3BEA-448E-9484-4CCE20AA7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bg1">
                  <a:lumMod val="95000"/>
                  <a:tint val="45000"/>
                  <a:satMod val="400000"/>
                </a:schemeClr>
              </a:duotone>
            </a:blip>
            <a:srcRect l="40460" t="52554" r="38819" b="33681"/>
            <a:stretch/>
          </p:blipFill>
          <p:spPr>
            <a:xfrm>
              <a:off x="839177" y="3082425"/>
              <a:ext cx="249122" cy="214003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3FD636F-72D8-4EA1-B94C-DA62AD44C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bg1">
                  <a:lumMod val="95000"/>
                  <a:tint val="45000"/>
                  <a:satMod val="400000"/>
                </a:schemeClr>
              </a:duotone>
            </a:blip>
            <a:srcRect l="40460" t="52554" r="38819" b="33681"/>
            <a:stretch/>
          </p:blipFill>
          <p:spPr>
            <a:xfrm rot="10800000">
              <a:off x="4165599" y="3816350"/>
              <a:ext cx="249122" cy="214003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2AD3B66-107B-4B40-B80B-F9951D034D36}"/>
                </a:ext>
              </a:extLst>
            </p:cNvPr>
            <p:cNvSpPr/>
            <p:nvPr/>
          </p:nvSpPr>
          <p:spPr>
            <a:xfrm>
              <a:off x="719999" y="3292123"/>
              <a:ext cx="396775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tx1">
                      <a:lumMod val="50000"/>
                    </a:schemeClr>
                  </a:solidFill>
                  <a:latin typeface="Source Sans Pro" panose="020B0503030403020204" pitchFamily="34" charset="0"/>
                </a:rPr>
                <a:t>We pursue the vision that tools of a development process chain can be freely interconnected and data can be seamlessly exchanged</a:t>
              </a:r>
              <a:r>
                <a:rPr lang="en-US" sz="1400" i="1" dirty="0">
                  <a:solidFill>
                    <a:srgbClr val="006EA5"/>
                  </a:solidFill>
                  <a:latin typeface="Source Sans Pro" panose="020B0503030403020204" pitchFamily="34" charset="0"/>
                </a:rPr>
                <a:t>.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05729EA7-44BC-4F92-83F8-E06075346528}"/>
                </a:ext>
              </a:extLst>
            </p:cNvPr>
            <p:cNvSpPr txBox="1"/>
            <p:nvPr/>
          </p:nvSpPr>
          <p:spPr>
            <a:xfrm>
              <a:off x="1019954" y="3013128"/>
              <a:ext cx="1645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6EA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ASAM Vision:</a:t>
              </a:r>
            </a:p>
          </p:txBody>
        </p:sp>
      </p:grpSp>
      <p:pic>
        <p:nvPicPr>
          <p:cNvPr id="23" name="Inhaltsplatzhalter 22">
            <a:extLst>
              <a:ext uri="{FF2B5EF4-FFF2-40B4-BE49-F238E27FC236}">
                <a16:creationId xmlns:a16="http://schemas.microsoft.com/office/drawing/2014/main" id="{AE6DD528-96FE-4546-9206-E7279467AE1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8"/>
          <a:stretch>
            <a:fillRect/>
          </a:stretch>
        </p:blipFill>
        <p:spPr>
          <a:xfrm>
            <a:off x="6000251" y="748769"/>
            <a:ext cx="512309" cy="512309"/>
          </a:xfrm>
        </p:spPr>
      </p:pic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24B02682-1B64-4E33-9E76-E27C7A3DB157}"/>
              </a:ext>
            </a:extLst>
          </p:cNvPr>
          <p:cNvGrpSpPr/>
          <p:nvPr/>
        </p:nvGrpSpPr>
        <p:grpSpPr>
          <a:xfrm>
            <a:off x="4989712" y="2025999"/>
            <a:ext cx="6598764" cy="3362327"/>
            <a:chOff x="5073864" y="2050413"/>
            <a:chExt cx="6598764" cy="3362327"/>
          </a:xfrm>
        </p:grpSpPr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FD386BB0-F894-4927-B6F8-3D5FFD19213B}"/>
                </a:ext>
              </a:extLst>
            </p:cNvPr>
            <p:cNvSpPr/>
            <p:nvPr/>
          </p:nvSpPr>
          <p:spPr>
            <a:xfrm>
              <a:off x="5475653" y="2050413"/>
              <a:ext cx="6132146" cy="3362327"/>
            </a:xfrm>
            <a:custGeom>
              <a:avLst/>
              <a:gdLst>
                <a:gd name="connsiteX0" fmla="*/ 635931 w 6132146"/>
                <a:gd name="connsiteY0" fmla="*/ 0 h 3362327"/>
                <a:gd name="connsiteX1" fmla="*/ 5954850 w 6132146"/>
                <a:gd name="connsiteY1" fmla="*/ 0 h 3362327"/>
                <a:gd name="connsiteX2" fmla="*/ 6132146 w 6132146"/>
                <a:gd name="connsiteY2" fmla="*/ 177296 h 3362327"/>
                <a:gd name="connsiteX3" fmla="*/ 6132146 w 6132146"/>
                <a:gd name="connsiteY3" fmla="*/ 3185031 h 3362327"/>
                <a:gd name="connsiteX4" fmla="*/ 5954850 w 6132146"/>
                <a:gd name="connsiteY4" fmla="*/ 3362327 h 3362327"/>
                <a:gd name="connsiteX5" fmla="*/ 635931 w 6132146"/>
                <a:gd name="connsiteY5" fmla="*/ 3362327 h 3362327"/>
                <a:gd name="connsiteX6" fmla="*/ 458635 w 6132146"/>
                <a:gd name="connsiteY6" fmla="*/ 3185031 h 3362327"/>
                <a:gd name="connsiteX7" fmla="*/ 458635 w 6132146"/>
                <a:gd name="connsiteY7" fmla="*/ 2231024 h 3362327"/>
                <a:gd name="connsiteX8" fmla="*/ 0 w 6132146"/>
                <a:gd name="connsiteY8" fmla="*/ 2231024 h 3362327"/>
                <a:gd name="connsiteX9" fmla="*/ 458635 w 6132146"/>
                <a:gd name="connsiteY9" fmla="*/ 1960349 h 3362327"/>
                <a:gd name="connsiteX10" fmla="*/ 458635 w 6132146"/>
                <a:gd name="connsiteY10" fmla="*/ 177296 h 3362327"/>
                <a:gd name="connsiteX11" fmla="*/ 635931 w 6132146"/>
                <a:gd name="connsiteY11" fmla="*/ 0 h 33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32146" h="3362327">
                  <a:moveTo>
                    <a:pt x="635931" y="0"/>
                  </a:moveTo>
                  <a:lnTo>
                    <a:pt x="5954850" y="0"/>
                  </a:lnTo>
                  <a:cubicBezTo>
                    <a:pt x="6052768" y="0"/>
                    <a:pt x="6132146" y="79378"/>
                    <a:pt x="6132146" y="177296"/>
                  </a:cubicBezTo>
                  <a:lnTo>
                    <a:pt x="6132146" y="3185031"/>
                  </a:lnTo>
                  <a:cubicBezTo>
                    <a:pt x="6132146" y="3282949"/>
                    <a:pt x="6052768" y="3362327"/>
                    <a:pt x="5954850" y="3362327"/>
                  </a:cubicBezTo>
                  <a:lnTo>
                    <a:pt x="635931" y="3362327"/>
                  </a:lnTo>
                  <a:cubicBezTo>
                    <a:pt x="538013" y="3362327"/>
                    <a:pt x="458635" y="3282949"/>
                    <a:pt x="458635" y="3185031"/>
                  </a:cubicBezTo>
                  <a:lnTo>
                    <a:pt x="458635" y="2231024"/>
                  </a:lnTo>
                  <a:lnTo>
                    <a:pt x="0" y="2231024"/>
                  </a:lnTo>
                  <a:lnTo>
                    <a:pt x="458635" y="1960349"/>
                  </a:lnTo>
                  <a:lnTo>
                    <a:pt x="458635" y="177296"/>
                  </a:lnTo>
                  <a:cubicBezTo>
                    <a:pt x="458635" y="79378"/>
                    <a:pt x="538013" y="0"/>
                    <a:pt x="6359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/>
            </a:p>
          </p:txBody>
        </p:sp>
        <p:sp>
          <p:nvSpPr>
            <p:cNvPr id="89" name="Rechteck: abgerundete Ecken 88">
              <a:extLst>
                <a:ext uri="{FF2B5EF4-FFF2-40B4-BE49-F238E27FC236}">
                  <a16:creationId xmlns:a16="http://schemas.microsoft.com/office/drawing/2014/main" id="{6D2874A1-37A1-4700-A213-5FE9E0E6AB35}"/>
                </a:ext>
              </a:extLst>
            </p:cNvPr>
            <p:cNvSpPr/>
            <p:nvPr/>
          </p:nvSpPr>
          <p:spPr>
            <a:xfrm rot="2700000">
              <a:off x="5073864" y="4042225"/>
              <a:ext cx="432000" cy="43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>
              <a:gradFill flip="none" rotWithShape="1">
                <a:gsLst>
                  <a:gs pos="47000">
                    <a:srgbClr val="4AB9AB"/>
                  </a:gs>
                  <a:gs pos="100000">
                    <a:srgbClr val="1685A7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/>
            </a:p>
          </p:txBody>
        </p:sp>
        <p:pic>
          <p:nvPicPr>
            <p:cNvPr id="90" name="Grafik 89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BA63A04D-548A-46A6-B742-931397EA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72175" y="2498726"/>
              <a:ext cx="5586613" cy="2770196"/>
            </a:xfrm>
            <a:prstGeom prst="rect">
              <a:avLst/>
            </a:prstGeom>
          </p:spPr>
        </p:pic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6AA1F409-0F25-4804-8A8C-C5EB7B0FC131}"/>
                </a:ext>
              </a:extLst>
            </p:cNvPr>
            <p:cNvSpPr txBox="1"/>
            <p:nvPr/>
          </p:nvSpPr>
          <p:spPr>
            <a:xfrm>
              <a:off x="6000121" y="2114045"/>
              <a:ext cx="56725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Currently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more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than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300 members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from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all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over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the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world</a:t>
              </a:r>
              <a:endParaRPr lang="de-DE" sz="1600" b="1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798C39DE-47EF-4A7A-8916-8338D33DD367}"/>
              </a:ext>
            </a:extLst>
          </p:cNvPr>
          <p:cNvGrpSpPr/>
          <p:nvPr/>
        </p:nvGrpSpPr>
        <p:grpSpPr>
          <a:xfrm>
            <a:off x="603685" y="3560632"/>
            <a:ext cx="4921665" cy="3066012"/>
            <a:chOff x="603685" y="3551107"/>
            <a:chExt cx="4921665" cy="3066012"/>
          </a:xfrm>
        </p:grpSpPr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15F941DC-84DF-4F7D-8B20-D0E2A0A45976}"/>
                </a:ext>
              </a:extLst>
            </p:cNvPr>
            <p:cNvGrpSpPr/>
            <p:nvPr/>
          </p:nvGrpSpPr>
          <p:grpSpPr>
            <a:xfrm>
              <a:off x="603685" y="3551107"/>
              <a:ext cx="4921665" cy="3066012"/>
              <a:chOff x="595487" y="2078179"/>
              <a:chExt cx="4921665" cy="3066012"/>
            </a:xfrm>
          </p:grpSpPr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AF1129F6-939D-4916-8783-9E9432FFC22C}"/>
                  </a:ext>
                </a:extLst>
              </p:cNvPr>
              <p:cNvSpPr/>
              <p:nvPr/>
            </p:nvSpPr>
            <p:spPr>
              <a:xfrm flipH="1">
                <a:off x="595487" y="2078179"/>
                <a:ext cx="4589509" cy="3066012"/>
              </a:xfrm>
              <a:custGeom>
                <a:avLst/>
                <a:gdLst>
                  <a:gd name="connsiteX0" fmla="*/ 4426744 w 4631793"/>
                  <a:gd name="connsiteY0" fmla="*/ 0 h 3291840"/>
                  <a:gd name="connsiteX1" fmla="*/ 791533 w 4631793"/>
                  <a:gd name="connsiteY1" fmla="*/ 0 h 3291840"/>
                  <a:gd name="connsiteX2" fmla="*/ 586484 w 4631793"/>
                  <a:gd name="connsiteY2" fmla="*/ 205049 h 3291840"/>
                  <a:gd name="connsiteX3" fmla="*/ 586484 w 4631793"/>
                  <a:gd name="connsiteY3" fmla="*/ 1842449 h 3291840"/>
                  <a:gd name="connsiteX4" fmla="*/ 0 w 4631793"/>
                  <a:gd name="connsiteY4" fmla="*/ 2137504 h 3291840"/>
                  <a:gd name="connsiteX5" fmla="*/ 586484 w 4631793"/>
                  <a:gd name="connsiteY5" fmla="*/ 2137504 h 3291840"/>
                  <a:gd name="connsiteX6" fmla="*/ 586484 w 4631793"/>
                  <a:gd name="connsiteY6" fmla="*/ 3086791 h 3291840"/>
                  <a:gd name="connsiteX7" fmla="*/ 791533 w 4631793"/>
                  <a:gd name="connsiteY7" fmla="*/ 3291840 h 3291840"/>
                  <a:gd name="connsiteX8" fmla="*/ 4426744 w 4631793"/>
                  <a:gd name="connsiteY8" fmla="*/ 3291840 h 3291840"/>
                  <a:gd name="connsiteX9" fmla="*/ 4631793 w 4631793"/>
                  <a:gd name="connsiteY9" fmla="*/ 3086791 h 3291840"/>
                  <a:gd name="connsiteX10" fmla="*/ 4631793 w 4631793"/>
                  <a:gd name="connsiteY10" fmla="*/ 205049 h 3291840"/>
                  <a:gd name="connsiteX11" fmla="*/ 4426744 w 4631793"/>
                  <a:gd name="connsiteY11" fmla="*/ 0 h 329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31793" h="3291840">
                    <a:moveTo>
                      <a:pt x="4426744" y="0"/>
                    </a:moveTo>
                    <a:lnTo>
                      <a:pt x="791533" y="0"/>
                    </a:lnTo>
                    <a:cubicBezTo>
                      <a:pt x="678288" y="0"/>
                      <a:pt x="586484" y="91804"/>
                      <a:pt x="586484" y="205049"/>
                    </a:cubicBezTo>
                    <a:lnTo>
                      <a:pt x="586484" y="1842449"/>
                    </a:lnTo>
                    <a:lnTo>
                      <a:pt x="0" y="2137504"/>
                    </a:lnTo>
                    <a:lnTo>
                      <a:pt x="586484" y="2137504"/>
                    </a:lnTo>
                    <a:lnTo>
                      <a:pt x="586484" y="3086791"/>
                    </a:lnTo>
                    <a:cubicBezTo>
                      <a:pt x="586484" y="3200036"/>
                      <a:pt x="678288" y="3291840"/>
                      <a:pt x="791533" y="3291840"/>
                    </a:cubicBezTo>
                    <a:lnTo>
                      <a:pt x="4426744" y="3291840"/>
                    </a:lnTo>
                    <a:cubicBezTo>
                      <a:pt x="4539989" y="3291840"/>
                      <a:pt x="4631793" y="3200036"/>
                      <a:pt x="4631793" y="3086791"/>
                    </a:cubicBezTo>
                    <a:lnTo>
                      <a:pt x="4631793" y="205049"/>
                    </a:lnTo>
                    <a:cubicBezTo>
                      <a:pt x="4631793" y="91804"/>
                      <a:pt x="4539989" y="0"/>
                      <a:pt x="44267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94" name="Rechteck: abgerundete Ecken 93">
                <a:extLst>
                  <a:ext uri="{FF2B5EF4-FFF2-40B4-BE49-F238E27FC236}">
                    <a16:creationId xmlns:a16="http://schemas.microsoft.com/office/drawing/2014/main" id="{7DAF9952-4DC1-418C-90B0-E8D47D98B6A3}"/>
                  </a:ext>
                </a:extLst>
              </p:cNvPr>
              <p:cNvSpPr/>
              <p:nvPr/>
            </p:nvSpPr>
            <p:spPr>
              <a:xfrm rot="18900000" flipH="1">
                <a:off x="5085152" y="3832378"/>
                <a:ext cx="432000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3975">
                <a:gradFill flip="none" rotWithShape="1">
                  <a:gsLst>
                    <a:gs pos="47000">
                      <a:srgbClr val="4AB9AB"/>
                    </a:gs>
                    <a:gs pos="100000">
                      <a:srgbClr val="1685A7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69D7E3B8-C657-4418-93E2-4B1DC2516597}"/>
                  </a:ext>
                </a:extLst>
              </p:cNvPr>
              <p:cNvSpPr txBox="1"/>
              <p:nvPr/>
            </p:nvSpPr>
            <p:spPr>
              <a:xfrm>
                <a:off x="670875" y="2084073"/>
                <a:ext cx="39551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New ASAM Members </a:t>
                </a:r>
                <a:r>
                  <a:rPr lang="de-DE" sz="1600" b="1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since</a:t>
                </a:r>
                <a:r>
                  <a:rPr lang="de-DE" sz="16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de-DE" sz="1600" b="1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January</a:t>
                </a:r>
                <a:r>
                  <a:rPr lang="de-DE" sz="16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2019</a:t>
                </a:r>
                <a:endParaRPr lang="de-DE" sz="2400" b="1" dirty="0">
                  <a:solidFill>
                    <a:srgbClr val="006EA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EC84D11E-E1A4-4596-9541-D7EFE60CFC74}"/>
                </a:ext>
              </a:extLst>
            </p:cNvPr>
            <p:cNvGrpSpPr/>
            <p:nvPr/>
          </p:nvGrpSpPr>
          <p:grpSpPr>
            <a:xfrm>
              <a:off x="702992" y="3944886"/>
              <a:ext cx="4087897" cy="2487004"/>
              <a:chOff x="713762" y="2664258"/>
              <a:chExt cx="4087897" cy="2487004"/>
            </a:xfrm>
          </p:grpSpPr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E9FFE0B7-6887-4A1C-98A3-3557D846F2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2037" y="2665600"/>
                <a:ext cx="922028" cy="284661"/>
              </a:xfrm>
              <a:prstGeom prst="rect">
                <a:avLst/>
              </a:prstGeom>
              <a:noFill/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500" b="1" kern="1200">
                    <a:solidFill>
                      <a:srgbClr val="006EA5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EUROPE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grpSp>
            <p:nvGrpSpPr>
              <p:cNvPr id="98" name="Gruppieren 97">
                <a:extLst>
                  <a:ext uri="{FF2B5EF4-FFF2-40B4-BE49-F238E27FC236}">
                    <a16:creationId xmlns:a16="http://schemas.microsoft.com/office/drawing/2014/main" id="{2E27A6AF-0394-4364-B12E-8FCACA79D926}"/>
                  </a:ext>
                </a:extLst>
              </p:cNvPr>
              <p:cNvGrpSpPr/>
              <p:nvPr/>
            </p:nvGrpSpPr>
            <p:grpSpPr>
              <a:xfrm>
                <a:off x="2346642" y="2664258"/>
                <a:ext cx="695192" cy="537342"/>
                <a:chOff x="2317750" y="2700705"/>
                <a:chExt cx="740008" cy="726000"/>
              </a:xfrm>
            </p:grpSpPr>
            <p:sp>
              <p:nvSpPr>
                <p:cNvPr id="100" name="Rechteck 99">
                  <a:extLst>
                    <a:ext uri="{FF2B5EF4-FFF2-40B4-BE49-F238E27FC236}">
                      <a16:creationId xmlns:a16="http://schemas.microsoft.com/office/drawing/2014/main" id="{22825ECB-CD8A-4AAE-B005-C548919B1E81}"/>
                    </a:ext>
                  </a:extLst>
                </p:cNvPr>
                <p:cNvSpPr/>
                <p:nvPr/>
              </p:nvSpPr>
              <p:spPr>
                <a:xfrm>
                  <a:off x="2701279" y="2910057"/>
                  <a:ext cx="261249" cy="516648"/>
                </a:xfrm>
                <a:prstGeom prst="rect">
                  <a:avLst/>
                </a:prstGeom>
                <a:solidFill>
                  <a:srgbClr val="006E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2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01" name="Textfeld 100">
                  <a:extLst>
                    <a:ext uri="{FF2B5EF4-FFF2-40B4-BE49-F238E27FC236}">
                      <a16:creationId xmlns:a16="http://schemas.microsoft.com/office/drawing/2014/main" id="{B86616DB-B9F8-4667-8B3E-12DF5387137A}"/>
                    </a:ext>
                  </a:extLst>
                </p:cNvPr>
                <p:cNvSpPr txBox="1"/>
                <p:nvPr/>
              </p:nvSpPr>
              <p:spPr>
                <a:xfrm>
                  <a:off x="2606048" y="2700705"/>
                  <a:ext cx="451710" cy="291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8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+ 57</a:t>
                  </a:r>
                </a:p>
              </p:txBody>
            </p:sp>
            <p:cxnSp>
              <p:nvCxnSpPr>
                <p:cNvPr id="103" name="Gerader Verbinder 102">
                  <a:extLst>
                    <a:ext uri="{FF2B5EF4-FFF2-40B4-BE49-F238E27FC236}">
                      <a16:creationId xmlns:a16="http://schemas.microsoft.com/office/drawing/2014/main" id="{5D82A77C-B91E-43CE-9137-53A3B9DDA744}"/>
                    </a:ext>
                  </a:extLst>
                </p:cNvPr>
                <p:cNvCxnSpPr/>
                <p:nvPr/>
              </p:nvCxnSpPr>
              <p:spPr>
                <a:xfrm>
                  <a:off x="2317750" y="3421251"/>
                  <a:ext cx="704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4" name="Grafik 103">
                <a:extLst>
                  <a:ext uri="{FF2B5EF4-FFF2-40B4-BE49-F238E27FC236}">
                    <a16:creationId xmlns:a16="http://schemas.microsoft.com/office/drawing/2014/main" id="{1D9DE96A-7A2B-41DC-94EB-A5BBD70E5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63048" y="3405327"/>
                <a:ext cx="1939853" cy="1238437"/>
              </a:xfrm>
              <a:prstGeom prst="rect">
                <a:avLst/>
              </a:prstGeom>
            </p:spPr>
          </p:pic>
          <p:sp>
            <p:nvSpPr>
              <p:cNvPr id="105" name="Titel 1">
                <a:extLst>
                  <a:ext uri="{FF2B5EF4-FFF2-40B4-BE49-F238E27FC236}">
                    <a16:creationId xmlns:a16="http://schemas.microsoft.com/office/drawing/2014/main" id="{2A370344-2BF9-4DF6-BBDA-C0D5E0CAF3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762" y="3197673"/>
                <a:ext cx="955713" cy="461323"/>
              </a:xfrm>
              <a:prstGeom prst="rect">
                <a:avLst/>
              </a:prstGeom>
              <a:noFill/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500" b="1" kern="1200">
                    <a:solidFill>
                      <a:srgbClr val="006EA5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NORTH AMERICA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06" name="Titel 1">
                <a:extLst>
                  <a:ext uri="{FF2B5EF4-FFF2-40B4-BE49-F238E27FC236}">
                    <a16:creationId xmlns:a16="http://schemas.microsoft.com/office/drawing/2014/main" id="{58F3AA5D-2802-46D9-AAF8-C76B82DCB7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41213" y="4666297"/>
                <a:ext cx="1375574" cy="484965"/>
              </a:xfrm>
              <a:prstGeom prst="rect">
                <a:avLst/>
              </a:prstGeom>
              <a:noFill/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500" b="1" kern="1200">
                    <a:solidFill>
                      <a:srgbClr val="006EA5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Rest of ASIA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07" name="Titel 1">
                <a:extLst>
                  <a:ext uri="{FF2B5EF4-FFF2-40B4-BE49-F238E27FC236}">
                    <a16:creationId xmlns:a16="http://schemas.microsoft.com/office/drawing/2014/main" id="{0EA48BB1-2E66-4CFE-BAF6-9078281A44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84495" y="2956826"/>
                <a:ext cx="1117164" cy="348571"/>
              </a:xfrm>
              <a:prstGeom prst="rect">
                <a:avLst/>
              </a:prstGeom>
              <a:noFill/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500" b="1" kern="1200">
                    <a:solidFill>
                      <a:srgbClr val="006EA5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CHINA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08" name="Titel 1">
                <a:extLst>
                  <a:ext uri="{FF2B5EF4-FFF2-40B4-BE49-F238E27FC236}">
                    <a16:creationId xmlns:a16="http://schemas.microsoft.com/office/drawing/2014/main" id="{A4648A62-2527-46AE-A20A-F0B7918AC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84495" y="3910292"/>
                <a:ext cx="1117164" cy="348571"/>
              </a:xfrm>
              <a:prstGeom prst="rect">
                <a:avLst/>
              </a:prstGeom>
              <a:noFill/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500" b="1" kern="1200">
                    <a:solidFill>
                      <a:srgbClr val="006EA5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JAPAN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grpSp>
            <p:nvGrpSpPr>
              <p:cNvPr id="109" name="Gruppieren 108">
                <a:extLst>
                  <a:ext uri="{FF2B5EF4-FFF2-40B4-BE49-F238E27FC236}">
                    <a16:creationId xmlns:a16="http://schemas.microsoft.com/office/drawing/2014/main" id="{B778D2D0-8AA3-4332-A65C-FE8A1829B23F}"/>
                  </a:ext>
                </a:extLst>
              </p:cNvPr>
              <p:cNvGrpSpPr/>
              <p:nvPr/>
            </p:nvGrpSpPr>
            <p:grpSpPr>
              <a:xfrm>
                <a:off x="971824" y="3627623"/>
                <a:ext cx="742387" cy="275063"/>
                <a:chOff x="3323712" y="3160737"/>
                <a:chExt cx="742387" cy="275063"/>
              </a:xfrm>
            </p:grpSpPr>
            <p:sp>
              <p:nvSpPr>
                <p:cNvPr id="111" name="Rechteck 110">
                  <a:extLst>
                    <a:ext uri="{FF2B5EF4-FFF2-40B4-BE49-F238E27FC236}">
                      <a16:creationId xmlns:a16="http://schemas.microsoft.com/office/drawing/2014/main" id="{E4B675DB-D329-4348-878A-A45B39069E90}"/>
                    </a:ext>
                  </a:extLst>
                </p:cNvPr>
                <p:cNvSpPr/>
                <p:nvPr/>
              </p:nvSpPr>
              <p:spPr>
                <a:xfrm>
                  <a:off x="3703084" y="3353136"/>
                  <a:ext cx="261249" cy="82664"/>
                </a:xfrm>
                <a:prstGeom prst="rect">
                  <a:avLst/>
                </a:prstGeom>
                <a:solidFill>
                  <a:srgbClr val="006E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200" err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12" name="Textfeld 111">
                  <a:extLst>
                    <a:ext uri="{FF2B5EF4-FFF2-40B4-BE49-F238E27FC236}">
                      <a16:creationId xmlns:a16="http://schemas.microsoft.com/office/drawing/2014/main" id="{3460BC0B-F927-40AD-9021-775CD6B267CB}"/>
                    </a:ext>
                  </a:extLst>
                </p:cNvPr>
                <p:cNvSpPr txBox="1"/>
                <p:nvPr/>
              </p:nvSpPr>
              <p:spPr>
                <a:xfrm>
                  <a:off x="3614389" y="3160737"/>
                  <a:ext cx="45171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8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+ 12</a:t>
                  </a:r>
                </a:p>
              </p:txBody>
            </p:sp>
            <p:cxnSp>
              <p:nvCxnSpPr>
                <p:cNvPr id="114" name="Gerader Verbinder 113">
                  <a:extLst>
                    <a:ext uri="{FF2B5EF4-FFF2-40B4-BE49-F238E27FC236}">
                      <a16:creationId xmlns:a16="http://schemas.microsoft.com/office/drawing/2014/main" id="{388ABB90-7E23-4215-914C-BB23B59215BE}"/>
                    </a:ext>
                  </a:extLst>
                </p:cNvPr>
                <p:cNvCxnSpPr/>
                <p:nvPr/>
              </p:nvCxnSpPr>
              <p:spPr>
                <a:xfrm>
                  <a:off x="3323712" y="3435775"/>
                  <a:ext cx="704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uppieren 114">
                <a:extLst>
                  <a:ext uri="{FF2B5EF4-FFF2-40B4-BE49-F238E27FC236}">
                    <a16:creationId xmlns:a16="http://schemas.microsoft.com/office/drawing/2014/main" id="{C5B877A7-BB17-4BD8-BC98-0F86468FCA34}"/>
                  </a:ext>
                </a:extLst>
              </p:cNvPr>
              <p:cNvGrpSpPr/>
              <p:nvPr/>
            </p:nvGrpSpPr>
            <p:grpSpPr>
              <a:xfrm>
                <a:off x="3798300" y="3119280"/>
                <a:ext cx="730907" cy="361035"/>
                <a:chOff x="10068791" y="1946914"/>
                <a:chExt cx="730907" cy="361035"/>
              </a:xfrm>
            </p:grpSpPr>
            <p:sp>
              <p:nvSpPr>
                <p:cNvPr id="117" name="Rechteck 116">
                  <a:extLst>
                    <a:ext uri="{FF2B5EF4-FFF2-40B4-BE49-F238E27FC236}">
                      <a16:creationId xmlns:a16="http://schemas.microsoft.com/office/drawing/2014/main" id="{5A99CA8A-0E74-45A8-AE90-5BF309C447A5}"/>
                    </a:ext>
                  </a:extLst>
                </p:cNvPr>
                <p:cNvSpPr/>
                <p:nvPr/>
              </p:nvSpPr>
              <p:spPr>
                <a:xfrm>
                  <a:off x="10443219" y="2163288"/>
                  <a:ext cx="261249" cy="144661"/>
                </a:xfrm>
                <a:prstGeom prst="rect">
                  <a:avLst/>
                </a:prstGeom>
                <a:solidFill>
                  <a:srgbClr val="006E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600" err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18" name="Textfeld 117">
                  <a:extLst>
                    <a:ext uri="{FF2B5EF4-FFF2-40B4-BE49-F238E27FC236}">
                      <a16:creationId xmlns:a16="http://schemas.microsoft.com/office/drawing/2014/main" id="{DA1B447D-8502-4FBF-BD90-BDC4DAFB694A}"/>
                    </a:ext>
                  </a:extLst>
                </p:cNvPr>
                <p:cNvSpPr txBox="1"/>
                <p:nvPr/>
              </p:nvSpPr>
              <p:spPr>
                <a:xfrm>
                  <a:off x="10347988" y="1946914"/>
                  <a:ext cx="4517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0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+ 14</a:t>
                  </a:r>
                </a:p>
              </p:txBody>
            </p:sp>
            <p:cxnSp>
              <p:nvCxnSpPr>
                <p:cNvPr id="120" name="Gerader Verbinder 119">
                  <a:extLst>
                    <a:ext uri="{FF2B5EF4-FFF2-40B4-BE49-F238E27FC236}">
                      <a16:creationId xmlns:a16="http://schemas.microsoft.com/office/drawing/2014/main" id="{FC519B34-B1D6-4952-874C-7957705EB36F}"/>
                    </a:ext>
                  </a:extLst>
                </p:cNvPr>
                <p:cNvCxnSpPr/>
                <p:nvPr/>
              </p:nvCxnSpPr>
              <p:spPr>
                <a:xfrm>
                  <a:off x="10068791" y="2305825"/>
                  <a:ext cx="704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uppieren 120">
                <a:extLst>
                  <a:ext uri="{FF2B5EF4-FFF2-40B4-BE49-F238E27FC236}">
                    <a16:creationId xmlns:a16="http://schemas.microsoft.com/office/drawing/2014/main" id="{77F735BA-9AA9-466A-91E7-0286CBA67396}"/>
                  </a:ext>
                </a:extLst>
              </p:cNvPr>
              <p:cNvGrpSpPr/>
              <p:nvPr/>
            </p:nvGrpSpPr>
            <p:grpSpPr>
              <a:xfrm>
                <a:off x="3798300" y="4100946"/>
                <a:ext cx="730907" cy="277624"/>
                <a:chOff x="6251358" y="3141246"/>
                <a:chExt cx="730907" cy="277624"/>
              </a:xfrm>
            </p:grpSpPr>
            <p:sp>
              <p:nvSpPr>
                <p:cNvPr id="123" name="Rechteck 122">
                  <a:extLst>
                    <a:ext uri="{FF2B5EF4-FFF2-40B4-BE49-F238E27FC236}">
                      <a16:creationId xmlns:a16="http://schemas.microsoft.com/office/drawing/2014/main" id="{D6D17992-4342-48B8-A473-B349EAF9997A}"/>
                    </a:ext>
                  </a:extLst>
                </p:cNvPr>
                <p:cNvSpPr/>
                <p:nvPr/>
              </p:nvSpPr>
              <p:spPr>
                <a:xfrm>
                  <a:off x="6618645" y="3346539"/>
                  <a:ext cx="261249" cy="72331"/>
                </a:xfrm>
                <a:prstGeom prst="rect">
                  <a:avLst/>
                </a:prstGeom>
                <a:solidFill>
                  <a:srgbClr val="006E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600" err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24" name="Textfeld 123">
                  <a:extLst>
                    <a:ext uri="{FF2B5EF4-FFF2-40B4-BE49-F238E27FC236}">
                      <a16:creationId xmlns:a16="http://schemas.microsoft.com/office/drawing/2014/main" id="{BDAE34DD-E5A8-4587-AF78-0FAF28FB512D}"/>
                    </a:ext>
                  </a:extLst>
                </p:cNvPr>
                <p:cNvSpPr txBox="1"/>
                <p:nvPr/>
              </p:nvSpPr>
              <p:spPr>
                <a:xfrm>
                  <a:off x="6530555" y="3141246"/>
                  <a:ext cx="4517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+ 10</a:t>
                  </a:r>
                </a:p>
              </p:txBody>
            </p:sp>
            <p:cxnSp>
              <p:nvCxnSpPr>
                <p:cNvPr id="126" name="Gerader Verbinder 125">
                  <a:extLst>
                    <a:ext uri="{FF2B5EF4-FFF2-40B4-BE49-F238E27FC236}">
                      <a16:creationId xmlns:a16="http://schemas.microsoft.com/office/drawing/2014/main" id="{31FDC6C7-EACC-4430-9115-BD9FB0A0BFD0}"/>
                    </a:ext>
                  </a:extLst>
                </p:cNvPr>
                <p:cNvCxnSpPr/>
                <p:nvPr/>
              </p:nvCxnSpPr>
              <p:spPr>
                <a:xfrm>
                  <a:off x="6251358" y="3418870"/>
                  <a:ext cx="70485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uppieren 126">
                <a:extLst>
                  <a:ext uri="{FF2B5EF4-FFF2-40B4-BE49-F238E27FC236}">
                    <a16:creationId xmlns:a16="http://schemas.microsoft.com/office/drawing/2014/main" id="{DF03B8C6-C7B4-4257-A597-41EDA5A5573D}"/>
                  </a:ext>
                </a:extLst>
              </p:cNvPr>
              <p:cNvGrpSpPr/>
              <p:nvPr/>
            </p:nvGrpSpPr>
            <p:grpSpPr>
              <a:xfrm>
                <a:off x="2932221" y="4813938"/>
                <a:ext cx="742387" cy="275063"/>
                <a:chOff x="3323712" y="3160737"/>
                <a:chExt cx="742387" cy="275063"/>
              </a:xfrm>
            </p:grpSpPr>
            <p:sp>
              <p:nvSpPr>
                <p:cNvPr id="129" name="Rechteck 128">
                  <a:extLst>
                    <a:ext uri="{FF2B5EF4-FFF2-40B4-BE49-F238E27FC236}">
                      <a16:creationId xmlns:a16="http://schemas.microsoft.com/office/drawing/2014/main" id="{84025D82-D0C9-466C-810F-1B90951B4930}"/>
                    </a:ext>
                  </a:extLst>
                </p:cNvPr>
                <p:cNvSpPr/>
                <p:nvPr/>
              </p:nvSpPr>
              <p:spPr>
                <a:xfrm>
                  <a:off x="3703084" y="3353136"/>
                  <a:ext cx="261249" cy="82664"/>
                </a:xfrm>
                <a:prstGeom prst="rect">
                  <a:avLst/>
                </a:prstGeom>
                <a:solidFill>
                  <a:srgbClr val="006E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200" err="1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30" name="Textfeld 129">
                  <a:extLst>
                    <a:ext uri="{FF2B5EF4-FFF2-40B4-BE49-F238E27FC236}">
                      <a16:creationId xmlns:a16="http://schemas.microsoft.com/office/drawing/2014/main" id="{B0E9A078-2484-42B7-BFDE-4211D4387E89}"/>
                    </a:ext>
                  </a:extLst>
                </p:cNvPr>
                <p:cNvSpPr txBox="1"/>
                <p:nvPr/>
              </p:nvSpPr>
              <p:spPr>
                <a:xfrm>
                  <a:off x="3614389" y="3160737"/>
                  <a:ext cx="45171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80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+ 9</a:t>
                  </a:r>
                </a:p>
              </p:txBody>
            </p:sp>
            <p:cxnSp>
              <p:nvCxnSpPr>
                <p:cNvPr id="132" name="Gerader Verbinder 131">
                  <a:extLst>
                    <a:ext uri="{FF2B5EF4-FFF2-40B4-BE49-F238E27FC236}">
                      <a16:creationId xmlns:a16="http://schemas.microsoft.com/office/drawing/2014/main" id="{CF2399F6-B998-4108-BF51-FB39A1A4C4BE}"/>
                    </a:ext>
                  </a:extLst>
                </p:cNvPr>
                <p:cNvCxnSpPr/>
                <p:nvPr/>
              </p:nvCxnSpPr>
              <p:spPr>
                <a:xfrm>
                  <a:off x="3323712" y="3435775"/>
                  <a:ext cx="704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5500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DF562DA-012E-4E97-8C0B-9A0EDA13FF0D}"/>
              </a:ext>
            </a:extLst>
          </p:cNvPr>
          <p:cNvSpPr/>
          <p:nvPr/>
        </p:nvSpPr>
        <p:spPr>
          <a:xfrm>
            <a:off x="0" y="6084444"/>
            <a:ext cx="12192000" cy="773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A34DE65-E85C-41CE-ACAB-5B8CEF965496}"/>
              </a:ext>
            </a:extLst>
          </p:cNvPr>
          <p:cNvSpPr/>
          <p:nvPr/>
        </p:nvSpPr>
        <p:spPr>
          <a:xfrm flipV="1">
            <a:off x="5228215" y="-220136"/>
            <a:ext cx="160761" cy="6697302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rgbClr val="006EA5"/>
              </a:gs>
              <a:gs pos="87000">
                <a:srgbClr val="4AB9A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/>
          </a:p>
        </p:txBody>
      </p:sp>
      <p:grpSp>
        <p:nvGrpSpPr>
          <p:cNvPr id="1263" name="Gruppieren 1262">
            <a:extLst>
              <a:ext uri="{FF2B5EF4-FFF2-40B4-BE49-F238E27FC236}">
                <a16:creationId xmlns:a16="http://schemas.microsoft.com/office/drawing/2014/main" id="{3937A67D-72D9-4FA2-9EA7-75355F7BE98F}"/>
              </a:ext>
            </a:extLst>
          </p:cNvPr>
          <p:cNvGrpSpPr/>
          <p:nvPr/>
        </p:nvGrpSpPr>
        <p:grpSpPr>
          <a:xfrm>
            <a:off x="595484" y="2085569"/>
            <a:ext cx="4910293" cy="2958872"/>
            <a:chOff x="595484" y="2085569"/>
            <a:chExt cx="4910293" cy="2958872"/>
          </a:xfrm>
        </p:grpSpPr>
        <p:grpSp>
          <p:nvGrpSpPr>
            <p:cNvPr id="128" name="Gruppieren 127">
              <a:extLst>
                <a:ext uri="{FF2B5EF4-FFF2-40B4-BE49-F238E27FC236}">
                  <a16:creationId xmlns:a16="http://schemas.microsoft.com/office/drawing/2014/main" id="{76194FBE-59EF-4D41-8358-3886291240A2}"/>
                </a:ext>
              </a:extLst>
            </p:cNvPr>
            <p:cNvGrpSpPr/>
            <p:nvPr/>
          </p:nvGrpSpPr>
          <p:grpSpPr>
            <a:xfrm>
              <a:off x="595484" y="2085569"/>
              <a:ext cx="4910293" cy="2958872"/>
              <a:chOff x="595484" y="2078179"/>
              <a:chExt cx="4910293" cy="2958872"/>
            </a:xfrm>
          </p:grpSpPr>
          <p:sp>
            <p:nvSpPr>
              <p:cNvPr id="102" name="Freihandform: Form 101">
                <a:extLst>
                  <a:ext uri="{FF2B5EF4-FFF2-40B4-BE49-F238E27FC236}">
                    <a16:creationId xmlns:a16="http://schemas.microsoft.com/office/drawing/2014/main" id="{82A0D750-FB55-4E59-8A7B-1F6B6AACFD0E}"/>
                  </a:ext>
                </a:extLst>
              </p:cNvPr>
              <p:cNvSpPr/>
              <p:nvPr/>
            </p:nvSpPr>
            <p:spPr>
              <a:xfrm flipH="1">
                <a:off x="595484" y="2078179"/>
                <a:ext cx="4589509" cy="2958872"/>
              </a:xfrm>
              <a:custGeom>
                <a:avLst/>
                <a:gdLst>
                  <a:gd name="connsiteX0" fmla="*/ 4426744 w 4631793"/>
                  <a:gd name="connsiteY0" fmla="*/ 0 h 3291840"/>
                  <a:gd name="connsiteX1" fmla="*/ 791533 w 4631793"/>
                  <a:gd name="connsiteY1" fmla="*/ 0 h 3291840"/>
                  <a:gd name="connsiteX2" fmla="*/ 586484 w 4631793"/>
                  <a:gd name="connsiteY2" fmla="*/ 205049 h 3291840"/>
                  <a:gd name="connsiteX3" fmla="*/ 586484 w 4631793"/>
                  <a:gd name="connsiteY3" fmla="*/ 1842449 h 3291840"/>
                  <a:gd name="connsiteX4" fmla="*/ 0 w 4631793"/>
                  <a:gd name="connsiteY4" fmla="*/ 2137504 h 3291840"/>
                  <a:gd name="connsiteX5" fmla="*/ 586484 w 4631793"/>
                  <a:gd name="connsiteY5" fmla="*/ 2137504 h 3291840"/>
                  <a:gd name="connsiteX6" fmla="*/ 586484 w 4631793"/>
                  <a:gd name="connsiteY6" fmla="*/ 3086791 h 3291840"/>
                  <a:gd name="connsiteX7" fmla="*/ 791533 w 4631793"/>
                  <a:gd name="connsiteY7" fmla="*/ 3291840 h 3291840"/>
                  <a:gd name="connsiteX8" fmla="*/ 4426744 w 4631793"/>
                  <a:gd name="connsiteY8" fmla="*/ 3291840 h 3291840"/>
                  <a:gd name="connsiteX9" fmla="*/ 4631793 w 4631793"/>
                  <a:gd name="connsiteY9" fmla="*/ 3086791 h 3291840"/>
                  <a:gd name="connsiteX10" fmla="*/ 4631793 w 4631793"/>
                  <a:gd name="connsiteY10" fmla="*/ 205049 h 3291840"/>
                  <a:gd name="connsiteX11" fmla="*/ 4426744 w 4631793"/>
                  <a:gd name="connsiteY11" fmla="*/ 0 h 329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31793" h="3291840">
                    <a:moveTo>
                      <a:pt x="4426744" y="0"/>
                    </a:moveTo>
                    <a:lnTo>
                      <a:pt x="791533" y="0"/>
                    </a:lnTo>
                    <a:cubicBezTo>
                      <a:pt x="678288" y="0"/>
                      <a:pt x="586484" y="91804"/>
                      <a:pt x="586484" y="205049"/>
                    </a:cubicBezTo>
                    <a:lnTo>
                      <a:pt x="586484" y="1842449"/>
                    </a:lnTo>
                    <a:lnTo>
                      <a:pt x="0" y="2137504"/>
                    </a:lnTo>
                    <a:lnTo>
                      <a:pt x="586484" y="2137504"/>
                    </a:lnTo>
                    <a:lnTo>
                      <a:pt x="586484" y="3086791"/>
                    </a:lnTo>
                    <a:cubicBezTo>
                      <a:pt x="586484" y="3200036"/>
                      <a:pt x="678288" y="3291840"/>
                      <a:pt x="791533" y="3291840"/>
                    </a:cubicBezTo>
                    <a:lnTo>
                      <a:pt x="4426744" y="3291840"/>
                    </a:lnTo>
                    <a:cubicBezTo>
                      <a:pt x="4539989" y="3291840"/>
                      <a:pt x="4631793" y="3200036"/>
                      <a:pt x="4631793" y="3086791"/>
                    </a:cubicBezTo>
                    <a:lnTo>
                      <a:pt x="4631793" y="205049"/>
                    </a:lnTo>
                    <a:cubicBezTo>
                      <a:pt x="4631793" y="91804"/>
                      <a:pt x="4539989" y="0"/>
                      <a:pt x="44267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86" name="Rechteck: abgerundete Ecken 85">
                <a:extLst>
                  <a:ext uri="{FF2B5EF4-FFF2-40B4-BE49-F238E27FC236}">
                    <a16:creationId xmlns:a16="http://schemas.microsoft.com/office/drawing/2014/main" id="{1B4F6814-E476-47EE-B86B-3EE277D32E7F}"/>
                  </a:ext>
                </a:extLst>
              </p:cNvPr>
              <p:cNvSpPr/>
              <p:nvPr/>
            </p:nvSpPr>
            <p:spPr>
              <a:xfrm rot="18900000" flipH="1">
                <a:off x="5073777" y="3766805"/>
                <a:ext cx="432000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3975">
                <a:gradFill flip="none" rotWithShape="1">
                  <a:gsLst>
                    <a:gs pos="47000">
                      <a:srgbClr val="4AB9AB"/>
                    </a:gs>
                    <a:gs pos="100000">
                      <a:srgbClr val="1685A7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ABABFBD2-47DD-488A-893C-4CBD7B18DEFD}"/>
                  </a:ext>
                </a:extLst>
              </p:cNvPr>
              <p:cNvSpPr txBox="1"/>
              <p:nvPr/>
            </p:nvSpPr>
            <p:spPr>
              <a:xfrm>
                <a:off x="799468" y="2084073"/>
                <a:ext cx="374127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Start of </a:t>
                </a:r>
                <a:r>
                  <a:rPr lang="de-DE" sz="1600" b="1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the</a:t>
                </a:r>
                <a:r>
                  <a:rPr lang="de-DE" sz="16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ASAM Simulation Domain</a:t>
                </a:r>
              </a:p>
              <a:p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Transfer of OpenDRIVE </a:t>
                </a:r>
                <a:r>
                  <a:rPr lang="de-DE" sz="1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to</a:t>
                </a:r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ASAM in </a:t>
                </a:r>
                <a:b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de-DE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Sept. </a:t>
                </a:r>
                <a:r>
                  <a:rPr lang="de-DE" b="1" dirty="0">
                    <a:solidFill>
                      <a:srgbClr val="006EA5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2018</a:t>
                </a:r>
                <a:endParaRPr lang="de-DE" sz="2400" b="1" dirty="0">
                  <a:solidFill>
                    <a:srgbClr val="006EA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pic>
          <p:nvPicPr>
            <p:cNvPr id="1262" name="Grafik 1261">
              <a:extLst>
                <a:ext uri="{FF2B5EF4-FFF2-40B4-BE49-F238E27FC236}">
                  <a16:creationId xmlns:a16="http://schemas.microsoft.com/office/drawing/2014/main" id="{C6119B4F-BC51-47E8-BF3F-0BDB2FCBD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951" t="27959" r="31007" b="33290"/>
            <a:stretch/>
          </p:blipFill>
          <p:spPr>
            <a:xfrm>
              <a:off x="885285" y="2953377"/>
              <a:ext cx="3487059" cy="1841218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ECE4308-D7FC-42F1-A3CB-2F104EFEF0D6}"/>
              </a:ext>
            </a:extLst>
          </p:cNvPr>
          <p:cNvGrpSpPr/>
          <p:nvPr/>
        </p:nvGrpSpPr>
        <p:grpSpPr>
          <a:xfrm>
            <a:off x="5089473" y="4094707"/>
            <a:ext cx="5495833" cy="2517317"/>
            <a:chOff x="5089473" y="4094707"/>
            <a:chExt cx="5495833" cy="2517317"/>
          </a:xfrm>
        </p:grpSpPr>
        <p:grpSp>
          <p:nvGrpSpPr>
            <p:cNvPr id="127" name="Gruppieren 126">
              <a:extLst>
                <a:ext uri="{FF2B5EF4-FFF2-40B4-BE49-F238E27FC236}">
                  <a16:creationId xmlns:a16="http://schemas.microsoft.com/office/drawing/2014/main" id="{D68D069E-BCCD-4FAF-BBE6-A21A8BF927BD}"/>
                </a:ext>
              </a:extLst>
            </p:cNvPr>
            <p:cNvGrpSpPr/>
            <p:nvPr/>
          </p:nvGrpSpPr>
          <p:grpSpPr>
            <a:xfrm>
              <a:off x="5089473" y="4094707"/>
              <a:ext cx="5495833" cy="2517317"/>
              <a:chOff x="5089473" y="3878578"/>
              <a:chExt cx="5495833" cy="2517317"/>
            </a:xfrm>
          </p:grpSpPr>
          <p:sp>
            <p:nvSpPr>
              <p:cNvPr id="117" name="Freihandform: Form 116">
                <a:extLst>
                  <a:ext uri="{FF2B5EF4-FFF2-40B4-BE49-F238E27FC236}">
                    <a16:creationId xmlns:a16="http://schemas.microsoft.com/office/drawing/2014/main" id="{B4BBCCE1-E500-40D9-AF58-6A92FFB827D5}"/>
                  </a:ext>
                </a:extLst>
              </p:cNvPr>
              <p:cNvSpPr/>
              <p:nvPr/>
            </p:nvSpPr>
            <p:spPr>
              <a:xfrm>
                <a:off x="5248852" y="3878578"/>
                <a:ext cx="5336454" cy="2517317"/>
              </a:xfrm>
              <a:custGeom>
                <a:avLst/>
                <a:gdLst>
                  <a:gd name="connsiteX0" fmla="*/ 4426744 w 4631793"/>
                  <a:gd name="connsiteY0" fmla="*/ 0 h 3291840"/>
                  <a:gd name="connsiteX1" fmla="*/ 791533 w 4631793"/>
                  <a:gd name="connsiteY1" fmla="*/ 0 h 3291840"/>
                  <a:gd name="connsiteX2" fmla="*/ 586484 w 4631793"/>
                  <a:gd name="connsiteY2" fmla="*/ 205049 h 3291840"/>
                  <a:gd name="connsiteX3" fmla="*/ 586484 w 4631793"/>
                  <a:gd name="connsiteY3" fmla="*/ 1842449 h 3291840"/>
                  <a:gd name="connsiteX4" fmla="*/ 0 w 4631793"/>
                  <a:gd name="connsiteY4" fmla="*/ 2137504 h 3291840"/>
                  <a:gd name="connsiteX5" fmla="*/ 586484 w 4631793"/>
                  <a:gd name="connsiteY5" fmla="*/ 2137504 h 3291840"/>
                  <a:gd name="connsiteX6" fmla="*/ 586484 w 4631793"/>
                  <a:gd name="connsiteY6" fmla="*/ 3086791 h 3291840"/>
                  <a:gd name="connsiteX7" fmla="*/ 791533 w 4631793"/>
                  <a:gd name="connsiteY7" fmla="*/ 3291840 h 3291840"/>
                  <a:gd name="connsiteX8" fmla="*/ 4426744 w 4631793"/>
                  <a:gd name="connsiteY8" fmla="*/ 3291840 h 3291840"/>
                  <a:gd name="connsiteX9" fmla="*/ 4631793 w 4631793"/>
                  <a:gd name="connsiteY9" fmla="*/ 3086791 h 3291840"/>
                  <a:gd name="connsiteX10" fmla="*/ 4631793 w 4631793"/>
                  <a:gd name="connsiteY10" fmla="*/ 205049 h 3291840"/>
                  <a:gd name="connsiteX11" fmla="*/ 4426744 w 4631793"/>
                  <a:gd name="connsiteY11" fmla="*/ 0 h 329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31793" h="3291840">
                    <a:moveTo>
                      <a:pt x="4426744" y="0"/>
                    </a:moveTo>
                    <a:lnTo>
                      <a:pt x="791533" y="0"/>
                    </a:lnTo>
                    <a:cubicBezTo>
                      <a:pt x="678288" y="0"/>
                      <a:pt x="586484" y="91804"/>
                      <a:pt x="586484" y="205049"/>
                    </a:cubicBezTo>
                    <a:lnTo>
                      <a:pt x="586484" y="1842449"/>
                    </a:lnTo>
                    <a:lnTo>
                      <a:pt x="0" y="2137504"/>
                    </a:lnTo>
                    <a:lnTo>
                      <a:pt x="586484" y="2137504"/>
                    </a:lnTo>
                    <a:lnTo>
                      <a:pt x="586484" y="3086791"/>
                    </a:lnTo>
                    <a:cubicBezTo>
                      <a:pt x="586484" y="3200036"/>
                      <a:pt x="678288" y="3291840"/>
                      <a:pt x="791533" y="3291840"/>
                    </a:cubicBezTo>
                    <a:lnTo>
                      <a:pt x="4426744" y="3291840"/>
                    </a:lnTo>
                    <a:cubicBezTo>
                      <a:pt x="4539989" y="3291840"/>
                      <a:pt x="4631793" y="3200036"/>
                      <a:pt x="4631793" y="3086791"/>
                    </a:cubicBezTo>
                    <a:lnTo>
                      <a:pt x="4631793" y="205049"/>
                    </a:lnTo>
                    <a:cubicBezTo>
                      <a:pt x="4631793" y="91804"/>
                      <a:pt x="4539989" y="0"/>
                      <a:pt x="44267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105" name="Rechteck: abgerundete Ecken 104">
                <a:extLst>
                  <a:ext uri="{FF2B5EF4-FFF2-40B4-BE49-F238E27FC236}">
                    <a16:creationId xmlns:a16="http://schemas.microsoft.com/office/drawing/2014/main" id="{124A9F52-2112-4EC8-B32E-3041F23F842D}"/>
                  </a:ext>
                </a:extLst>
              </p:cNvPr>
              <p:cNvSpPr/>
              <p:nvPr/>
            </p:nvSpPr>
            <p:spPr>
              <a:xfrm rot="2700000">
                <a:off x="5089473" y="5252092"/>
                <a:ext cx="432000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3975">
                <a:gradFill flip="none" rotWithShape="1">
                  <a:gsLst>
                    <a:gs pos="47000">
                      <a:srgbClr val="4AB9AB"/>
                    </a:gs>
                    <a:gs pos="100000">
                      <a:srgbClr val="1685A7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106" name="Textfeld 105">
                <a:extLst>
                  <a:ext uri="{FF2B5EF4-FFF2-40B4-BE49-F238E27FC236}">
                    <a16:creationId xmlns:a16="http://schemas.microsoft.com/office/drawing/2014/main" id="{FBAEA295-A12A-4003-97C4-67415D1BD1D7}"/>
                  </a:ext>
                </a:extLst>
              </p:cNvPr>
              <p:cNvSpPr txBox="1"/>
              <p:nvPr/>
            </p:nvSpPr>
            <p:spPr>
              <a:xfrm>
                <a:off x="6085858" y="3903612"/>
                <a:ext cx="388748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OpenSCENARIO</a:t>
                </a:r>
                <a:r>
                  <a:rPr lang="de-DE" sz="1600" dirty="0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:r>
                  <a:rPr lang="de-DE" sz="1600" dirty="0" err="1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OpenCRG</a:t>
                </a:r>
                <a:r>
                  <a:rPr lang="de-DE" sz="1600" dirty="0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de-DE" sz="1600" dirty="0" err="1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followed</a:t>
                </a:r>
                <a:r>
                  <a:rPr lang="de-DE" sz="1600" dirty="0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br>
                  <a:rPr lang="de-DE" sz="1600" dirty="0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de-DE" sz="1600" dirty="0">
                    <a:solidFill>
                      <a:schemeClr val="tx1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 Nov. </a:t>
                </a:r>
                <a:r>
                  <a:rPr lang="de-DE" b="1" dirty="0">
                    <a:solidFill>
                      <a:srgbClr val="006EA5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2018</a:t>
                </a:r>
              </a:p>
            </p:txBody>
          </p:sp>
          <p:pic>
            <p:nvPicPr>
              <p:cNvPr id="121" name="Grafik 120">
                <a:extLst>
                  <a:ext uri="{FF2B5EF4-FFF2-40B4-BE49-F238E27FC236}">
                    <a16:creationId xmlns:a16="http://schemas.microsoft.com/office/drawing/2014/main" id="{700D5767-5F31-4860-BF92-EBDAFCE5D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95460" y="4596416"/>
                <a:ext cx="1337568" cy="1664621"/>
              </a:xfrm>
              <a:prstGeom prst="rect">
                <a:avLst/>
              </a:prstGeom>
            </p:spPr>
          </p:pic>
          <p:pic>
            <p:nvPicPr>
              <p:cNvPr id="124" name="Grafik 123">
                <a:extLst>
                  <a:ext uri="{FF2B5EF4-FFF2-40B4-BE49-F238E27FC236}">
                    <a16:creationId xmlns:a16="http://schemas.microsoft.com/office/drawing/2014/main" id="{673DE85C-350B-4981-8163-C96B80727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0889" y="4596416"/>
                <a:ext cx="1337568" cy="1664621"/>
              </a:xfrm>
              <a:prstGeom prst="rect">
                <a:avLst/>
              </a:prstGeom>
            </p:spPr>
          </p:pic>
          <p:pic>
            <p:nvPicPr>
              <p:cNvPr id="126" name="Grafik 125">
                <a:extLst>
                  <a:ext uri="{FF2B5EF4-FFF2-40B4-BE49-F238E27FC236}">
                    <a16:creationId xmlns:a16="http://schemas.microsoft.com/office/drawing/2014/main" id="{A7D369A8-E5E5-4708-8159-2767B2E12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2449" y="4596416"/>
                <a:ext cx="1345149" cy="1664622"/>
              </a:xfrm>
              <a:prstGeom prst="rect">
                <a:avLst/>
              </a:prstGeom>
            </p:spPr>
          </p:pic>
        </p:grpSp>
        <p:pic>
          <p:nvPicPr>
            <p:cNvPr id="43" name="Grafik 42" descr="Ein Bild, das sitzend, Regenschirm, weiß, Tisch enthält.&#10;&#10;Automatisch generierte Beschreibung">
              <a:extLst>
                <a:ext uri="{FF2B5EF4-FFF2-40B4-BE49-F238E27FC236}">
                  <a16:creationId xmlns:a16="http://schemas.microsoft.com/office/drawing/2014/main" id="{A73699FA-AE32-40B3-B66B-401063751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9815" y="5228680"/>
              <a:ext cx="1228884" cy="808388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BC34CBD-D816-44F2-9D7E-A35DF86A32E7}"/>
              </a:ext>
            </a:extLst>
          </p:cNvPr>
          <p:cNvGrpSpPr/>
          <p:nvPr/>
        </p:nvGrpSpPr>
        <p:grpSpPr>
          <a:xfrm>
            <a:off x="5062577" y="321828"/>
            <a:ext cx="6533935" cy="3362327"/>
            <a:chOff x="5062577" y="321828"/>
            <a:chExt cx="6533935" cy="3362327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1F3B66ED-B2C4-4D19-89EF-47AE615B5DFC}"/>
                </a:ext>
              </a:extLst>
            </p:cNvPr>
            <p:cNvGrpSpPr/>
            <p:nvPr/>
          </p:nvGrpSpPr>
          <p:grpSpPr>
            <a:xfrm>
              <a:off x="5062577" y="321828"/>
              <a:ext cx="6533935" cy="3362327"/>
              <a:chOff x="5073864" y="3203573"/>
              <a:chExt cx="6533935" cy="3362327"/>
            </a:xfrm>
          </p:grpSpPr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57BBD25A-8312-4BE7-88E5-65B6520330F4}"/>
                  </a:ext>
                </a:extLst>
              </p:cNvPr>
              <p:cNvSpPr/>
              <p:nvPr/>
            </p:nvSpPr>
            <p:spPr>
              <a:xfrm>
                <a:off x="5475653" y="3203573"/>
                <a:ext cx="6132146" cy="3362327"/>
              </a:xfrm>
              <a:custGeom>
                <a:avLst/>
                <a:gdLst>
                  <a:gd name="connsiteX0" fmla="*/ 635931 w 6132146"/>
                  <a:gd name="connsiteY0" fmla="*/ 0 h 3362327"/>
                  <a:gd name="connsiteX1" fmla="*/ 5954850 w 6132146"/>
                  <a:gd name="connsiteY1" fmla="*/ 0 h 3362327"/>
                  <a:gd name="connsiteX2" fmla="*/ 6132146 w 6132146"/>
                  <a:gd name="connsiteY2" fmla="*/ 177296 h 3362327"/>
                  <a:gd name="connsiteX3" fmla="*/ 6132146 w 6132146"/>
                  <a:gd name="connsiteY3" fmla="*/ 3185031 h 3362327"/>
                  <a:gd name="connsiteX4" fmla="*/ 5954850 w 6132146"/>
                  <a:gd name="connsiteY4" fmla="*/ 3362327 h 3362327"/>
                  <a:gd name="connsiteX5" fmla="*/ 635931 w 6132146"/>
                  <a:gd name="connsiteY5" fmla="*/ 3362327 h 3362327"/>
                  <a:gd name="connsiteX6" fmla="*/ 458635 w 6132146"/>
                  <a:gd name="connsiteY6" fmla="*/ 3185031 h 3362327"/>
                  <a:gd name="connsiteX7" fmla="*/ 458635 w 6132146"/>
                  <a:gd name="connsiteY7" fmla="*/ 2231024 h 3362327"/>
                  <a:gd name="connsiteX8" fmla="*/ 0 w 6132146"/>
                  <a:gd name="connsiteY8" fmla="*/ 2231024 h 3362327"/>
                  <a:gd name="connsiteX9" fmla="*/ 458635 w 6132146"/>
                  <a:gd name="connsiteY9" fmla="*/ 1960349 h 3362327"/>
                  <a:gd name="connsiteX10" fmla="*/ 458635 w 6132146"/>
                  <a:gd name="connsiteY10" fmla="*/ 177296 h 3362327"/>
                  <a:gd name="connsiteX11" fmla="*/ 635931 w 6132146"/>
                  <a:gd name="connsiteY11" fmla="*/ 0 h 33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32146" h="3362327">
                    <a:moveTo>
                      <a:pt x="635931" y="0"/>
                    </a:moveTo>
                    <a:lnTo>
                      <a:pt x="5954850" y="0"/>
                    </a:lnTo>
                    <a:cubicBezTo>
                      <a:pt x="6052768" y="0"/>
                      <a:pt x="6132146" y="79378"/>
                      <a:pt x="6132146" y="177296"/>
                    </a:cubicBezTo>
                    <a:lnTo>
                      <a:pt x="6132146" y="3185031"/>
                    </a:lnTo>
                    <a:cubicBezTo>
                      <a:pt x="6132146" y="3282949"/>
                      <a:pt x="6052768" y="3362327"/>
                      <a:pt x="5954850" y="3362327"/>
                    </a:cubicBezTo>
                    <a:lnTo>
                      <a:pt x="635931" y="3362327"/>
                    </a:lnTo>
                    <a:cubicBezTo>
                      <a:pt x="538013" y="3362327"/>
                      <a:pt x="458635" y="3282949"/>
                      <a:pt x="458635" y="3185031"/>
                    </a:cubicBezTo>
                    <a:lnTo>
                      <a:pt x="458635" y="2231024"/>
                    </a:lnTo>
                    <a:lnTo>
                      <a:pt x="0" y="2231024"/>
                    </a:lnTo>
                    <a:lnTo>
                      <a:pt x="458635" y="1960349"/>
                    </a:lnTo>
                    <a:lnTo>
                      <a:pt x="458635" y="177296"/>
                    </a:lnTo>
                    <a:cubicBezTo>
                      <a:pt x="458635" y="79378"/>
                      <a:pt x="538013" y="0"/>
                      <a:pt x="63593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pic>
            <p:nvPicPr>
              <p:cNvPr id="60" name="Grafik 59">
                <a:extLst>
                  <a:ext uri="{FF2B5EF4-FFF2-40B4-BE49-F238E27FC236}">
                    <a16:creationId xmlns:a16="http://schemas.microsoft.com/office/drawing/2014/main" id="{3FD227E1-7921-4AD7-B4F3-DE722DDB5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6089" t="6976" r="33476" b="8653"/>
              <a:stretch/>
            </p:blipFill>
            <p:spPr>
              <a:xfrm>
                <a:off x="7244056" y="3755418"/>
                <a:ext cx="2744642" cy="2741441"/>
              </a:xfrm>
              <a:prstGeom prst="rect">
                <a:avLst/>
              </a:prstGeom>
            </p:spPr>
          </p:pic>
          <p:grpSp>
            <p:nvGrpSpPr>
              <p:cNvPr id="61" name="Group 23">
                <a:extLst>
                  <a:ext uri="{FF2B5EF4-FFF2-40B4-BE49-F238E27FC236}">
                    <a16:creationId xmlns:a16="http://schemas.microsoft.com/office/drawing/2014/main" id="{4A5147FD-1EDE-4044-B429-DE149F1CD4F5}"/>
                  </a:ext>
                </a:extLst>
              </p:cNvPr>
              <p:cNvGrpSpPr/>
              <p:nvPr/>
            </p:nvGrpSpPr>
            <p:grpSpPr>
              <a:xfrm>
                <a:off x="6017817" y="3743828"/>
                <a:ext cx="1709737" cy="341848"/>
                <a:chOff x="622044" y="1440258"/>
                <a:chExt cx="1721201" cy="341848"/>
              </a:xfrm>
            </p:grpSpPr>
            <p:cxnSp>
              <p:nvCxnSpPr>
                <p:cNvPr id="82" name="Gerade Verbindung 8">
                  <a:extLst>
                    <a:ext uri="{FF2B5EF4-FFF2-40B4-BE49-F238E27FC236}">
                      <a16:creationId xmlns:a16="http://schemas.microsoft.com/office/drawing/2014/main" id="{02F30316-3586-4817-A7D0-9EED1E1CBF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5998" y="1778812"/>
                  <a:ext cx="1637247" cy="329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TextBox 89">
                  <a:extLst>
                    <a:ext uri="{FF2B5EF4-FFF2-40B4-BE49-F238E27FC236}">
                      <a16:creationId xmlns:a16="http://schemas.microsoft.com/office/drawing/2014/main" id="{49B0096F-49B7-4619-BED6-D067C9D07E5A}"/>
                    </a:ext>
                  </a:extLst>
                </p:cNvPr>
                <p:cNvSpPr txBox="1"/>
                <p:nvPr/>
              </p:nvSpPr>
              <p:spPr>
                <a:xfrm>
                  <a:off x="622044" y="1440258"/>
                  <a:ext cx="14305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Simulation</a:t>
                  </a:r>
                  <a:endParaRPr lang="en-US" sz="1400" b="1" baseline="30000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grpSp>
            <p:nvGrpSpPr>
              <p:cNvPr id="62" name="Group 23">
                <a:extLst>
                  <a:ext uri="{FF2B5EF4-FFF2-40B4-BE49-F238E27FC236}">
                    <a16:creationId xmlns:a16="http://schemas.microsoft.com/office/drawing/2014/main" id="{34A20E4B-3693-41DE-9DDE-518875286F9B}"/>
                  </a:ext>
                </a:extLst>
              </p:cNvPr>
              <p:cNvGrpSpPr/>
              <p:nvPr/>
            </p:nvGrpSpPr>
            <p:grpSpPr>
              <a:xfrm>
                <a:off x="6017816" y="4349140"/>
                <a:ext cx="1421069" cy="782689"/>
                <a:chOff x="622043" y="980367"/>
                <a:chExt cx="1430597" cy="782689"/>
              </a:xfrm>
            </p:grpSpPr>
            <p:cxnSp>
              <p:nvCxnSpPr>
                <p:cNvPr id="80" name="Gerade Verbindung 8">
                  <a:extLst>
                    <a:ext uri="{FF2B5EF4-FFF2-40B4-BE49-F238E27FC236}">
                      <a16:creationId xmlns:a16="http://schemas.microsoft.com/office/drawing/2014/main" id="{19351AC7-E6F0-4C45-A783-BF77EAF57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5998" y="1763056"/>
                  <a:ext cx="1146617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9">
                  <a:extLst>
                    <a:ext uri="{FF2B5EF4-FFF2-40B4-BE49-F238E27FC236}">
                      <a16:creationId xmlns:a16="http://schemas.microsoft.com/office/drawing/2014/main" id="{1BAA3263-762D-4E38-8117-3192C84BC487}"/>
                    </a:ext>
                  </a:extLst>
                </p:cNvPr>
                <p:cNvSpPr txBox="1"/>
                <p:nvPr/>
              </p:nvSpPr>
              <p:spPr>
                <a:xfrm>
                  <a:off x="622043" y="980367"/>
                  <a:ext cx="1430597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Data Management &amp; Analysis</a:t>
                  </a:r>
                  <a:endParaRPr lang="en-US" sz="1400" baseline="30000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grpSp>
            <p:nvGrpSpPr>
              <p:cNvPr id="63" name="Group 23">
                <a:extLst>
                  <a:ext uri="{FF2B5EF4-FFF2-40B4-BE49-F238E27FC236}">
                    <a16:creationId xmlns:a16="http://schemas.microsoft.com/office/drawing/2014/main" id="{2E8C15F8-4B80-418E-8BC5-B0399CED9D22}"/>
                  </a:ext>
                </a:extLst>
              </p:cNvPr>
              <p:cNvGrpSpPr/>
              <p:nvPr/>
            </p:nvGrpSpPr>
            <p:grpSpPr>
              <a:xfrm>
                <a:off x="6056338" y="5745544"/>
                <a:ext cx="1693319" cy="341848"/>
                <a:chOff x="622044" y="1440258"/>
                <a:chExt cx="1704672" cy="341848"/>
              </a:xfrm>
            </p:grpSpPr>
            <p:cxnSp>
              <p:nvCxnSpPr>
                <p:cNvPr id="78" name="Gerade Verbindung 8">
                  <a:extLst>
                    <a:ext uri="{FF2B5EF4-FFF2-40B4-BE49-F238E27FC236}">
                      <a16:creationId xmlns:a16="http://schemas.microsoft.com/office/drawing/2014/main" id="{BADADE12-F726-4349-A87B-BDF72739D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5997" y="1782106"/>
                  <a:ext cx="1552122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89">
                  <a:extLst>
                    <a:ext uri="{FF2B5EF4-FFF2-40B4-BE49-F238E27FC236}">
                      <a16:creationId xmlns:a16="http://schemas.microsoft.com/office/drawing/2014/main" id="{D3F2314D-D359-4F4D-993C-998F72DE2E4E}"/>
                    </a:ext>
                  </a:extLst>
                </p:cNvPr>
                <p:cNvSpPr txBox="1"/>
                <p:nvPr/>
              </p:nvSpPr>
              <p:spPr>
                <a:xfrm>
                  <a:off x="622044" y="1440258"/>
                  <a:ext cx="17046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Test Automation</a:t>
                  </a:r>
                  <a:endParaRPr lang="en-US" sz="1400" baseline="30000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grpSp>
            <p:nvGrpSpPr>
              <p:cNvPr id="64" name="Group 23">
                <a:extLst>
                  <a:ext uri="{FF2B5EF4-FFF2-40B4-BE49-F238E27FC236}">
                    <a16:creationId xmlns:a16="http://schemas.microsoft.com/office/drawing/2014/main" id="{5BAB54E4-4FAC-4BCE-BEE2-64A1C45F7664}"/>
                  </a:ext>
                </a:extLst>
              </p:cNvPr>
              <p:cNvGrpSpPr/>
              <p:nvPr/>
            </p:nvGrpSpPr>
            <p:grpSpPr>
              <a:xfrm>
                <a:off x="9442096" y="3559162"/>
                <a:ext cx="1887134" cy="523220"/>
                <a:chOff x="159431" y="1255592"/>
                <a:chExt cx="1899787" cy="523220"/>
              </a:xfrm>
            </p:grpSpPr>
            <p:cxnSp>
              <p:nvCxnSpPr>
                <p:cNvPr id="76" name="Gerade Verbindung 8">
                  <a:extLst>
                    <a:ext uri="{FF2B5EF4-FFF2-40B4-BE49-F238E27FC236}">
                      <a16:creationId xmlns:a16="http://schemas.microsoft.com/office/drawing/2014/main" id="{FD8B11C7-5E5B-4D60-9909-4FBE97F8B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9431" y="1748035"/>
                  <a:ext cx="1824766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89">
                  <a:extLst>
                    <a:ext uri="{FF2B5EF4-FFF2-40B4-BE49-F238E27FC236}">
                      <a16:creationId xmlns:a16="http://schemas.microsoft.com/office/drawing/2014/main" id="{4C7863E9-76F2-41B9-9615-9C965B5EEA51}"/>
                    </a:ext>
                  </a:extLst>
                </p:cNvPr>
                <p:cNvSpPr txBox="1"/>
                <p:nvPr/>
              </p:nvSpPr>
              <p:spPr>
                <a:xfrm>
                  <a:off x="628621" y="1255592"/>
                  <a:ext cx="14305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accent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Measurement &amp; Calibration</a:t>
                  </a:r>
                  <a:endParaRPr lang="en-US" sz="1400" baseline="30000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grpSp>
            <p:nvGrpSpPr>
              <p:cNvPr id="65" name="Group 23">
                <a:extLst>
                  <a:ext uri="{FF2B5EF4-FFF2-40B4-BE49-F238E27FC236}">
                    <a16:creationId xmlns:a16="http://schemas.microsoft.com/office/drawing/2014/main" id="{0A6F729E-A133-4784-BC31-EB31BEB63442}"/>
                  </a:ext>
                </a:extLst>
              </p:cNvPr>
              <p:cNvGrpSpPr/>
              <p:nvPr/>
            </p:nvGrpSpPr>
            <p:grpSpPr>
              <a:xfrm>
                <a:off x="9908160" y="4630171"/>
                <a:ext cx="1421069" cy="307777"/>
                <a:chOff x="628620" y="1468997"/>
                <a:chExt cx="1430597" cy="307777"/>
              </a:xfrm>
            </p:grpSpPr>
            <p:cxnSp>
              <p:nvCxnSpPr>
                <p:cNvPr id="74" name="Gerade Verbindung 8">
                  <a:extLst>
                    <a:ext uri="{FF2B5EF4-FFF2-40B4-BE49-F238E27FC236}">
                      <a16:creationId xmlns:a16="http://schemas.microsoft.com/office/drawing/2014/main" id="{A09EB329-0C8F-4220-9235-55FEAD798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0019" y="1748035"/>
                  <a:ext cx="1334179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89">
                  <a:extLst>
                    <a:ext uri="{FF2B5EF4-FFF2-40B4-BE49-F238E27FC236}">
                      <a16:creationId xmlns:a16="http://schemas.microsoft.com/office/drawing/2014/main" id="{DEF22673-D0A9-421B-A8B3-191FA56CE811}"/>
                    </a:ext>
                  </a:extLst>
                </p:cNvPr>
                <p:cNvSpPr txBox="1"/>
                <p:nvPr/>
              </p:nvSpPr>
              <p:spPr>
                <a:xfrm>
                  <a:off x="628620" y="1468997"/>
                  <a:ext cx="14305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accent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Diagnostics</a:t>
                  </a:r>
                  <a:endParaRPr lang="en-US" sz="1400" baseline="30000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grpSp>
            <p:nvGrpSpPr>
              <p:cNvPr id="66" name="Group 23">
                <a:extLst>
                  <a:ext uri="{FF2B5EF4-FFF2-40B4-BE49-F238E27FC236}">
                    <a16:creationId xmlns:a16="http://schemas.microsoft.com/office/drawing/2014/main" id="{7FE62DB5-8227-4E71-82A2-3F23B4F4C498}"/>
                  </a:ext>
                </a:extLst>
              </p:cNvPr>
              <p:cNvGrpSpPr/>
              <p:nvPr/>
            </p:nvGrpSpPr>
            <p:grpSpPr>
              <a:xfrm>
                <a:off x="9838930" y="5344505"/>
                <a:ext cx="1490298" cy="307777"/>
                <a:chOff x="558926" y="1446377"/>
                <a:chExt cx="1500290" cy="307777"/>
              </a:xfrm>
            </p:grpSpPr>
            <p:cxnSp>
              <p:nvCxnSpPr>
                <p:cNvPr id="72" name="Gerade Verbindung 8">
                  <a:extLst>
                    <a:ext uri="{FF2B5EF4-FFF2-40B4-BE49-F238E27FC236}">
                      <a16:creationId xmlns:a16="http://schemas.microsoft.com/office/drawing/2014/main" id="{FACEFB00-5E69-4C3C-8265-68FA17DDD0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8926" y="1748035"/>
                  <a:ext cx="1425273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89">
                  <a:extLst>
                    <a:ext uri="{FF2B5EF4-FFF2-40B4-BE49-F238E27FC236}">
                      <a16:creationId xmlns:a16="http://schemas.microsoft.com/office/drawing/2014/main" id="{4999D76E-9D0A-41A9-BAE8-34D9B88A9D7B}"/>
                    </a:ext>
                  </a:extLst>
                </p:cNvPr>
                <p:cNvSpPr txBox="1"/>
                <p:nvPr/>
              </p:nvSpPr>
              <p:spPr>
                <a:xfrm>
                  <a:off x="628619" y="1446377"/>
                  <a:ext cx="14305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accent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ECU Networks</a:t>
                  </a:r>
                  <a:endParaRPr lang="en-US" sz="1400" baseline="30000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grpSp>
            <p:nvGrpSpPr>
              <p:cNvPr id="67" name="Group 23">
                <a:extLst>
                  <a:ext uri="{FF2B5EF4-FFF2-40B4-BE49-F238E27FC236}">
                    <a16:creationId xmlns:a16="http://schemas.microsoft.com/office/drawing/2014/main" id="{12B3AA98-E8BC-49F4-9C60-EFA2B7BA568A}"/>
                  </a:ext>
                </a:extLst>
              </p:cNvPr>
              <p:cNvGrpSpPr/>
              <p:nvPr/>
            </p:nvGrpSpPr>
            <p:grpSpPr>
              <a:xfrm>
                <a:off x="8957867" y="5919250"/>
                <a:ext cx="2371363" cy="523220"/>
                <a:chOff x="-328045" y="1255592"/>
                <a:chExt cx="2387263" cy="523220"/>
              </a:xfrm>
            </p:grpSpPr>
            <p:cxnSp>
              <p:nvCxnSpPr>
                <p:cNvPr id="70" name="Gerade Verbindung 8">
                  <a:extLst>
                    <a:ext uri="{FF2B5EF4-FFF2-40B4-BE49-F238E27FC236}">
                      <a16:creationId xmlns:a16="http://schemas.microsoft.com/office/drawing/2014/main" id="{10E25C26-4C63-4438-83B9-EA42E5FB94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8045" y="1748035"/>
                  <a:ext cx="2312244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89">
                  <a:extLst>
                    <a:ext uri="{FF2B5EF4-FFF2-40B4-BE49-F238E27FC236}">
                      <a16:creationId xmlns:a16="http://schemas.microsoft.com/office/drawing/2014/main" id="{C9DA6F7D-D75A-41AC-B251-36CD03E5B4E8}"/>
                    </a:ext>
                  </a:extLst>
                </p:cNvPr>
                <p:cNvSpPr txBox="1"/>
                <p:nvPr/>
              </p:nvSpPr>
              <p:spPr>
                <a:xfrm>
                  <a:off x="628621" y="1255592"/>
                  <a:ext cx="14305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accent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Software Development</a:t>
                  </a:r>
                  <a:endParaRPr lang="en-US" sz="1400" baseline="30000" dirty="0">
                    <a:solidFill>
                      <a:schemeClr val="accen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sp>
            <p:nvSpPr>
              <p:cNvPr id="68" name="Rechteck: abgerundete Ecken 67">
                <a:extLst>
                  <a:ext uri="{FF2B5EF4-FFF2-40B4-BE49-F238E27FC236}">
                    <a16:creationId xmlns:a16="http://schemas.microsoft.com/office/drawing/2014/main" id="{F203BCF5-CA70-42CE-8ABB-78480A9057A1}"/>
                  </a:ext>
                </a:extLst>
              </p:cNvPr>
              <p:cNvSpPr/>
              <p:nvPr/>
            </p:nvSpPr>
            <p:spPr>
              <a:xfrm rot="2700000">
                <a:off x="5073864" y="5195385"/>
                <a:ext cx="432000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3975">
                <a:gradFill flip="none" rotWithShape="1">
                  <a:gsLst>
                    <a:gs pos="47000">
                      <a:srgbClr val="4AB9AB"/>
                    </a:gs>
                    <a:gs pos="100000">
                      <a:srgbClr val="1685A7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dirty="0" err="1"/>
              </a:p>
            </p:txBody>
          </p:sp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9DCFD306-4E95-47D3-BFB4-22B781B4925D}"/>
                  </a:ext>
                </a:extLst>
              </p:cNvPr>
              <p:cNvSpPr txBox="1"/>
              <p:nvPr/>
            </p:nvSpPr>
            <p:spPr>
              <a:xfrm>
                <a:off x="7562016" y="3203573"/>
                <a:ext cx="27731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ASAM Standards Domains:</a:t>
                </a:r>
              </a:p>
            </p:txBody>
          </p:sp>
        </p:grpSp>
        <p:pic>
          <p:nvPicPr>
            <p:cNvPr id="45" name="Picture 142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9686066A-9EBA-4ED2-A436-CB545FBE6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2553" y="2100344"/>
              <a:ext cx="1155777" cy="288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379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E5EA751-469A-4FA5-88E4-DABECC6E4E14}"/>
              </a:ext>
            </a:extLst>
          </p:cNvPr>
          <p:cNvSpPr/>
          <p:nvPr/>
        </p:nvSpPr>
        <p:spPr>
          <a:xfrm>
            <a:off x="248920" y="218440"/>
            <a:ext cx="11013440" cy="5669280"/>
          </a:xfrm>
          <a:prstGeom prst="roundRect">
            <a:avLst>
              <a:gd name="adj" fmla="val 242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FF6D30-CE0C-4A97-B718-C37CE0B4E1D1}"/>
              </a:ext>
            </a:extLst>
          </p:cNvPr>
          <p:cNvSpPr txBox="1"/>
          <p:nvPr/>
        </p:nvSpPr>
        <p:spPr>
          <a:xfrm>
            <a:off x="367607" y="218440"/>
            <a:ext cx="801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New Standardisation Initiatives in the Simulation Domain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FA44DA9-2DF6-4267-ABAE-3F276FFD20E9}"/>
              </a:ext>
            </a:extLst>
          </p:cNvPr>
          <p:cNvGrpSpPr/>
          <p:nvPr/>
        </p:nvGrpSpPr>
        <p:grpSpPr>
          <a:xfrm>
            <a:off x="367608" y="1217417"/>
            <a:ext cx="4036718" cy="1083733"/>
            <a:chOff x="695176" y="3028323"/>
            <a:chExt cx="3961553" cy="1083733"/>
          </a:xfrm>
        </p:grpSpPr>
        <p:sp>
          <p:nvSpPr>
            <p:cNvPr id="25" name="Sprechblase: rechteckig mit abgerundeten Ecken 24">
              <a:extLst>
                <a:ext uri="{FF2B5EF4-FFF2-40B4-BE49-F238E27FC236}">
                  <a16:creationId xmlns:a16="http://schemas.microsoft.com/office/drawing/2014/main" id="{2A1FBBFB-D1F5-4C18-A5C9-E7BBFC840B6D}"/>
                </a:ext>
              </a:extLst>
            </p:cNvPr>
            <p:cNvSpPr/>
            <p:nvPr/>
          </p:nvSpPr>
          <p:spPr>
            <a:xfrm flipH="1">
              <a:off x="695176" y="3028323"/>
              <a:ext cx="3961552" cy="1083733"/>
            </a:xfrm>
            <a:prstGeom prst="wedgeRoundRectCallout">
              <a:avLst>
                <a:gd name="adj1" fmla="val -50790"/>
                <a:gd name="adj2" fmla="val 9225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5969A4B-FEE2-4867-9022-7364185FE56E}"/>
                </a:ext>
              </a:extLst>
            </p:cNvPr>
            <p:cNvSpPr txBox="1"/>
            <p:nvPr/>
          </p:nvSpPr>
          <p:spPr>
            <a:xfrm>
              <a:off x="765698" y="3028323"/>
              <a:ext cx="38910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ASAM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OpenLABEL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: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 and scenario labelling format and labeling user guide</a:t>
              </a:r>
            </a:p>
            <a:p>
              <a:endParaRPr lang="de-DE" sz="1600" b="1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DBC56F0-7110-46FE-8839-77FCDD9F82B4}"/>
              </a:ext>
            </a:extLst>
          </p:cNvPr>
          <p:cNvGrpSpPr/>
          <p:nvPr/>
        </p:nvGrpSpPr>
        <p:grpSpPr>
          <a:xfrm>
            <a:off x="7092664" y="1193708"/>
            <a:ext cx="4003866" cy="1100447"/>
            <a:chOff x="5899096" y="318321"/>
            <a:chExt cx="4003866" cy="1100447"/>
          </a:xfrm>
        </p:grpSpPr>
        <p:sp>
          <p:nvSpPr>
            <p:cNvPr id="14" name="Sprechblase: rechteckig mit abgerundeten Ecken 13">
              <a:extLst>
                <a:ext uri="{FF2B5EF4-FFF2-40B4-BE49-F238E27FC236}">
                  <a16:creationId xmlns:a16="http://schemas.microsoft.com/office/drawing/2014/main" id="{3E884711-F393-459C-9F39-2224B1C5EEC8}"/>
                </a:ext>
              </a:extLst>
            </p:cNvPr>
            <p:cNvSpPr/>
            <p:nvPr/>
          </p:nvSpPr>
          <p:spPr>
            <a:xfrm>
              <a:off x="5899096" y="318321"/>
              <a:ext cx="4003866" cy="1083733"/>
            </a:xfrm>
            <a:prstGeom prst="wedgeRoundRectCallout">
              <a:avLst>
                <a:gd name="adj1" fmla="val -58211"/>
                <a:gd name="adj2" fmla="val 10389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6DF8635F-F8D9-41FD-A130-A51111195C94}"/>
                </a:ext>
              </a:extLst>
            </p:cNvPr>
            <p:cNvSpPr txBox="1"/>
            <p:nvPr/>
          </p:nvSpPr>
          <p:spPr>
            <a:xfrm>
              <a:off x="5918669" y="341550"/>
              <a:ext cx="39212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ASAM OSI: Open Simulation Interface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Generic interface between sensor models &amp; ground truth</a:t>
              </a:r>
            </a:p>
            <a:p>
              <a:endParaRPr lang="de-DE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318A00F-09E2-4532-9339-6551C9D0BBC0}"/>
              </a:ext>
            </a:extLst>
          </p:cNvPr>
          <p:cNvGrpSpPr/>
          <p:nvPr/>
        </p:nvGrpSpPr>
        <p:grpSpPr>
          <a:xfrm>
            <a:off x="361709" y="4313796"/>
            <a:ext cx="4036719" cy="1083733"/>
            <a:chOff x="695176" y="3028323"/>
            <a:chExt cx="3961553" cy="1083733"/>
          </a:xfrm>
        </p:grpSpPr>
        <p:sp>
          <p:nvSpPr>
            <p:cNvPr id="36" name="Sprechblase: rechteckig mit abgerundeten Ecken 35">
              <a:extLst>
                <a:ext uri="{FF2B5EF4-FFF2-40B4-BE49-F238E27FC236}">
                  <a16:creationId xmlns:a16="http://schemas.microsoft.com/office/drawing/2014/main" id="{3907C3E4-9CAC-4322-A0F6-9F2FBAF392A0}"/>
                </a:ext>
              </a:extLst>
            </p:cNvPr>
            <p:cNvSpPr/>
            <p:nvPr/>
          </p:nvSpPr>
          <p:spPr>
            <a:xfrm flipH="1">
              <a:off x="695176" y="3028323"/>
              <a:ext cx="3961552" cy="1083733"/>
            </a:xfrm>
            <a:prstGeom prst="wedgeRoundRectCallout">
              <a:avLst>
                <a:gd name="adj1" fmla="val -50665"/>
                <a:gd name="adj2" fmla="val -10854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0026501-481C-4E2D-8AE5-78E6054D51D3}"/>
                </a:ext>
              </a:extLst>
            </p:cNvPr>
            <p:cNvSpPr txBox="1"/>
            <p:nvPr/>
          </p:nvSpPr>
          <p:spPr>
            <a:xfrm>
              <a:off x="765698" y="3028323"/>
              <a:ext cx="38910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ASAM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OpenXOntology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: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Extendable domain ontology for the ASAM simulation domain</a:t>
              </a:r>
            </a:p>
            <a:p>
              <a:endParaRPr lang="de-DE" sz="1600" b="1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427AA81A-8071-4143-A085-2075099B7475}"/>
              </a:ext>
            </a:extLst>
          </p:cNvPr>
          <p:cNvGrpSpPr/>
          <p:nvPr/>
        </p:nvGrpSpPr>
        <p:grpSpPr>
          <a:xfrm>
            <a:off x="7092664" y="4244910"/>
            <a:ext cx="4169696" cy="1152619"/>
            <a:chOff x="5899096" y="2537276"/>
            <a:chExt cx="4169696" cy="1152619"/>
          </a:xfrm>
        </p:grpSpPr>
        <p:sp>
          <p:nvSpPr>
            <p:cNvPr id="33" name="Sprechblase: rechteckig mit abgerundeten Ecken 32">
              <a:extLst>
                <a:ext uri="{FF2B5EF4-FFF2-40B4-BE49-F238E27FC236}">
                  <a16:creationId xmlns:a16="http://schemas.microsoft.com/office/drawing/2014/main" id="{130F8897-36D8-40DC-A9FC-16B800F0E8C2}"/>
                </a:ext>
              </a:extLst>
            </p:cNvPr>
            <p:cNvSpPr/>
            <p:nvPr/>
          </p:nvSpPr>
          <p:spPr>
            <a:xfrm>
              <a:off x="5899096" y="2537276"/>
              <a:ext cx="4003866" cy="1083733"/>
            </a:xfrm>
            <a:prstGeom prst="wedgeRoundRectCallout">
              <a:avLst>
                <a:gd name="adj1" fmla="val -57355"/>
                <a:gd name="adj2" fmla="val -10985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CAD1573B-6386-4A05-BFA6-ED5588ABA3D5}"/>
                </a:ext>
              </a:extLst>
            </p:cNvPr>
            <p:cNvSpPr txBox="1"/>
            <p:nvPr/>
          </p:nvSpPr>
          <p:spPr>
            <a:xfrm>
              <a:off x="5899096" y="2612677"/>
              <a:ext cx="41696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ASAM </a:t>
              </a:r>
              <a:r>
                <a:rPr lang="de-DE" sz="1600" b="1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OpenODD</a:t>
              </a:r>
              <a:r>
                <a:rPr lang="de-DE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: 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Operational Design Domain: description format for HAD</a:t>
              </a:r>
            </a:p>
            <a:p>
              <a:endParaRPr lang="de-DE" sz="1600" b="1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39BFAF-1FA3-4946-B0CE-10B9A3ADA652}"/>
              </a:ext>
            </a:extLst>
          </p:cNvPr>
          <p:cNvGrpSpPr/>
          <p:nvPr/>
        </p:nvGrpSpPr>
        <p:grpSpPr>
          <a:xfrm>
            <a:off x="4398427" y="2438400"/>
            <a:ext cx="2413982" cy="1604050"/>
            <a:chOff x="6096001" y="1616869"/>
            <a:chExt cx="2678906" cy="1640681"/>
          </a:xfrm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FD036303-746F-4792-9481-2AD509CC788F}"/>
                </a:ext>
              </a:extLst>
            </p:cNvPr>
            <p:cNvSpPr/>
            <p:nvPr/>
          </p:nvSpPr>
          <p:spPr>
            <a:xfrm>
              <a:off x="6096001" y="1616869"/>
              <a:ext cx="2678906" cy="1640681"/>
            </a:xfrm>
            <a:prstGeom prst="roundRect">
              <a:avLst/>
            </a:prstGeom>
            <a:gradFill>
              <a:gsLst>
                <a:gs pos="0">
                  <a:srgbClr val="26AAEC"/>
                </a:gs>
                <a:gs pos="100000">
                  <a:srgbClr val="006EA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600" dirty="0" err="1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27" name="Picture 199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E921DE72-E22F-43D5-B6E7-B3F192356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0243" y="1837415"/>
              <a:ext cx="2090422" cy="1285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6188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D9E07-0E70-4BC1-B22A-5E15872A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ASAM OpenSCENARIO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D01F3-EB10-4133-B980-460C27532927}"/>
              </a:ext>
            </a:extLst>
          </p:cNvPr>
          <p:cNvSpPr txBox="1"/>
          <p:nvPr/>
        </p:nvSpPr>
        <p:spPr>
          <a:xfrm>
            <a:off x="827589" y="4266595"/>
            <a:ext cx="44736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1.x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Further develop V1.0.0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Usability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documentation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Proposal Link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FE6404C1-92D6-4F47-9BEE-7EFF9C89F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6330" y="1185017"/>
            <a:ext cx="7906445" cy="230028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36AA1-C00B-4013-A7F8-AAFE64D52E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D3E7B-2A3D-4624-8110-060CB2141474}"/>
              </a:ext>
            </a:extLst>
          </p:cNvPr>
          <p:cNvSpPr/>
          <p:nvPr/>
        </p:nvSpPr>
        <p:spPr>
          <a:xfrm>
            <a:off x="5430953" y="4266595"/>
            <a:ext cx="57501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the concepts from the concept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Specific Language (DSL)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Framework for measurement and success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Model (UML or Ontology)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Proposal Link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877D3-7420-4958-A9D0-250B783C5011}"/>
              </a:ext>
            </a:extLst>
          </p:cNvPr>
          <p:cNvSpPr txBox="1"/>
          <p:nvPr/>
        </p:nvSpPr>
        <p:spPr>
          <a:xfrm>
            <a:off x="2022207" y="3691284"/>
            <a:ext cx="727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Projects in the proposal phase (estimated start early June)</a:t>
            </a:r>
          </a:p>
        </p:txBody>
      </p:sp>
    </p:spTree>
    <p:extLst>
      <p:ext uri="{BB962C8B-B14F-4D97-AF65-F5344CB8AC3E}">
        <p14:creationId xmlns:p14="http://schemas.microsoft.com/office/powerpoint/2010/main" val="23748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3B24-671D-4B12-A22C-7C6BB57A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ASAM OSI</a:t>
            </a:r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6B576E44-3BF8-4FC3-BF16-37021EA616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24034" y="890587"/>
            <a:ext cx="8352446" cy="123525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E7D28-AB46-45E3-9C0C-F3A33E32E2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725" y="2355448"/>
            <a:ext cx="10693400" cy="36119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Proposal phase (estimated start early June)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source development (contributions from non-members allowed)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Working Groups: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/>
              <a:t>Physical sensor modeling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/>
              <a:t>Representation of traffic participants &amp; infrastructure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 err="1"/>
              <a:t>Harmonisation</a:t>
            </a:r>
            <a:r>
              <a:rPr lang="en-US" dirty="0"/>
              <a:t> with OpenX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/>
              <a:t>Performance &amp; packaging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Proposal Link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6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CA391-8238-4F50-ADD5-1129E3B1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ASAM OpenLABEL</a:t>
            </a:r>
          </a:p>
        </p:txBody>
      </p:sp>
      <p:pic>
        <p:nvPicPr>
          <p:cNvPr id="6" name="Content Placeholder 5" descr="A picture containing object, sunglasses, mirror&#10;&#10;Description automatically generated">
            <a:extLst>
              <a:ext uri="{FF2B5EF4-FFF2-40B4-BE49-F238E27FC236}">
                <a16:creationId xmlns:a16="http://schemas.microsoft.com/office/drawing/2014/main" id="{6815D0E9-BE40-4E0B-A68E-B607B09EE3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81327" y="1097043"/>
            <a:ext cx="6176464" cy="199918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F460F-76DF-4331-BD86-F7A3F6CDC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314" y="3096227"/>
            <a:ext cx="10551810" cy="28711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Concept Project started April 2020 (runtime 6 months)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 40 companies participating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the HOW to label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Provide labeling formats that can be linked to e.g. an ontology for the WHAT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for labels of objects of interest &amp;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deliverables:</a:t>
            </a:r>
          </a:p>
          <a:p>
            <a:pPr marL="789750" lvl="1" indent="-285750"/>
            <a:r>
              <a:rPr lang="en-US" dirty="0"/>
              <a:t>Concept paper for </a:t>
            </a:r>
            <a:r>
              <a:rPr lang="en-US" dirty="0" err="1"/>
              <a:t>OpenLABEL</a:t>
            </a:r>
            <a:r>
              <a:rPr lang="en-US" dirty="0"/>
              <a:t> </a:t>
            </a:r>
          </a:p>
          <a:p>
            <a:pPr marL="789750" lvl="1" indent="-285750"/>
            <a:r>
              <a:rPr lang="en-US" dirty="0"/>
              <a:t>List of requirements for the ASAM </a:t>
            </a:r>
            <a:r>
              <a:rPr lang="en-US" dirty="0" err="1"/>
              <a:t>OpenXOntology</a:t>
            </a:r>
            <a:r>
              <a:rPr lang="en-US" dirty="0"/>
              <a:t> project</a:t>
            </a:r>
          </a:p>
          <a:p>
            <a:pPr marL="285750" indent="-2857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4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4EC2-F5A0-4DC1-877D-6D2410C2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ASAM </a:t>
            </a:r>
            <a:r>
              <a:rPr lang="en-US" dirty="0" err="1"/>
              <a:t>OpenXOntology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1A6FA-8756-4F46-B506-CEA53C73B4F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47F4C-4BC9-40BF-89F4-6B0A5A564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Proposal phase (estimated start early June)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Ontology: Definition of domain relevant terms and the possible relationships between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Goal: Link OpenX standards through a common ontology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increased inter-compatibility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Deliverables: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/>
              <a:t>Core ontology for ASAM OpenX domain 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/>
              <a:t>Guidelines on integration into current and existing standards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/>
              <a:t>Migration/phasing examples for each OpenX standard</a:t>
            </a:r>
          </a:p>
          <a:p>
            <a:pPr marL="846900" lvl="1" indent="-342900">
              <a:buFont typeface="+mj-lt"/>
              <a:buAutoNum type="arabicPeriod"/>
            </a:pPr>
            <a:r>
              <a:rPr lang="en-US" dirty="0"/>
              <a:t>Document containing guidelines on extension of the ontology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Proposal link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0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Benutzerdefiniert 6">
      <a:dk1>
        <a:srgbClr val="333333"/>
      </a:dk1>
      <a:lt1>
        <a:sysClr val="window" lastClr="FFFFFF"/>
      </a:lt1>
      <a:dk2>
        <a:srgbClr val="44546A"/>
      </a:dk2>
      <a:lt2>
        <a:srgbClr val="E7E6E6"/>
      </a:lt2>
      <a:accent1>
        <a:srgbClr val="006EA5"/>
      </a:accent1>
      <a:accent2>
        <a:srgbClr val="AEA39C"/>
      </a:accent2>
      <a:accent3>
        <a:srgbClr val="4AB9AB"/>
      </a:accent3>
      <a:accent4>
        <a:srgbClr val="51995B"/>
      </a:accent4>
      <a:accent5>
        <a:srgbClr val="E93F47"/>
      </a:accent5>
      <a:accent6>
        <a:srgbClr val="F69731"/>
      </a:accent6>
      <a:hlink>
        <a:srgbClr val="AEA39C"/>
      </a:hlink>
      <a:folHlink>
        <a:srgbClr val="954F72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6973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AM Template 2017_short.pptx" id="{221EA9EA-2B22-496E-9B2B-69DF93CAC9EF}" vid="{DB204172-CFF6-413A-B88E-1AE6CCD1E7F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af4e0c-ffeb-4937-9b90-ba0edb3d273a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5DE3686BEED44D8E62BBFB4B51F118" ma:contentTypeVersion="12" ma:contentTypeDescription="Ein neues Dokument erstellen." ma:contentTypeScope="" ma:versionID="d84f8fc671c53584303b25ee883b6e8e">
  <xsd:schema xmlns:xsd="http://www.w3.org/2001/XMLSchema" xmlns:xs="http://www.w3.org/2001/XMLSchema" xmlns:p="http://schemas.microsoft.com/office/2006/metadata/properties" xmlns:ns2="17af4e0c-ffeb-4937-9b90-ba0edb3d273a" xmlns:ns3="61b93467-5ea7-4383-81d0-09dc1b278239" targetNamespace="http://schemas.microsoft.com/office/2006/metadata/properties" ma:root="true" ma:fieldsID="11a298757f0b82cd06391d43728cad9a" ns2:_="" ns3:_="">
    <xsd:import namespace="17af4e0c-ffeb-4937-9b90-ba0edb3d273a"/>
    <xsd:import namespace="61b93467-5ea7-4383-81d0-09dc1b27823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f4e0c-ffeb-4937-9b90-ba0edb3d27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93467-5ea7-4383-81d0-09dc1b278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D6F7CD-5037-461A-99E5-71F5D1D2EFA3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61b93467-5ea7-4383-81d0-09dc1b278239"/>
    <ds:schemaRef ds:uri="17af4e0c-ffeb-4937-9b90-ba0edb3d273a"/>
  </ds:schemaRefs>
</ds:datastoreItem>
</file>

<file path=customXml/itemProps2.xml><?xml version="1.0" encoding="utf-8"?>
<ds:datastoreItem xmlns:ds="http://schemas.openxmlformats.org/officeDocument/2006/customXml" ds:itemID="{F0DEAD89-0997-4714-8BBD-02E273B40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1C8EAF-6CB8-4B23-906F-D2A130EE11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af4e0c-ffeb-4937-9b90-ba0edb3d273a"/>
    <ds:schemaRef ds:uri="61b93467-5ea7-4383-81d0-09dc1b278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ASAM Template 2017_short</Template>
  <TotalTime>0</TotalTime>
  <Words>632</Words>
  <Application>Microsoft Office PowerPoint</Application>
  <PresentationFormat>Breitbild</PresentationFormat>
  <Paragraphs>160</Paragraphs>
  <Slides>13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Source Sans Pro</vt:lpstr>
      <vt:lpstr>Office</vt:lpstr>
      <vt:lpstr>think-cell Slide</vt:lpstr>
      <vt:lpstr>ASAM</vt:lpstr>
      <vt:lpstr>About ASAM</vt:lpstr>
      <vt:lpstr>Who is ASAM e.V.</vt:lpstr>
      <vt:lpstr>PowerPoint-Präsentation</vt:lpstr>
      <vt:lpstr>PowerPoint-Präsentation</vt:lpstr>
      <vt:lpstr>ASAM OpenSCENARIO</vt:lpstr>
      <vt:lpstr>ASAM OSI</vt:lpstr>
      <vt:lpstr>ASAM OpenLABEL</vt:lpstr>
      <vt:lpstr>ASAM OpenXOntology</vt:lpstr>
      <vt:lpstr>ASAM OpenODD</vt:lpstr>
      <vt:lpstr>ASAM OpenX: Overview</vt:lpstr>
      <vt:lpstr>Timeline 2020 / 2021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Workshop</dc:title>
  <dc:creator>Klaus Estenfeld</dc:creator>
  <cp:lastModifiedBy>Dorothee Bassermann</cp:lastModifiedBy>
  <cp:revision>31</cp:revision>
  <dcterms:created xsi:type="dcterms:W3CDTF">2020-03-25T06:45:02Z</dcterms:created>
  <dcterms:modified xsi:type="dcterms:W3CDTF">2020-06-16T11:56:33Z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0x010100CA5DE3686BEED44D8E62BBFB4B51F118</vt:lpwstr>
  </property>
  <property fmtid="{D5CDD505-2E9C-101B-9397-08002B2CF9AE}" pid="3" name="ComplianceAssetId">
    <vt:lpwstr/>
  </property>
  <property fmtid="{D5CDD505-2E9C-101B-9397-08002B2CF9AE}" pid="4" name="MigrationWizId">
    <vt:lpwstr>3D68E83D860F4B78</vt:lpwstr>
  </property>
  <property fmtid="{D5CDD505-2E9C-101B-9397-08002B2CF9AE}" pid="5" name="AuthorIds_UIVersion_3584">
    <vt:lpwstr>12</vt:lpwstr>
  </property>
</Properties>
</file>